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82" r:id="rId2"/>
    <p:sldId id="280" r:id="rId3"/>
    <p:sldId id="292" r:id="rId4"/>
    <p:sldId id="281" r:id="rId5"/>
    <p:sldId id="256" r:id="rId6"/>
    <p:sldId id="287" r:id="rId7"/>
    <p:sldId id="285" r:id="rId8"/>
    <p:sldId id="264" r:id="rId9"/>
    <p:sldId id="257" r:id="rId10"/>
    <p:sldId id="261" r:id="rId11"/>
    <p:sldId id="283" r:id="rId12"/>
    <p:sldId id="288" r:id="rId13"/>
    <p:sldId id="293" r:id="rId14"/>
    <p:sldId id="289" r:id="rId15"/>
    <p:sldId id="263" r:id="rId16"/>
    <p:sldId id="266" r:id="rId17"/>
    <p:sldId id="284" r:id="rId18"/>
    <p:sldId id="267" r:id="rId19"/>
    <p:sldId id="268" r:id="rId20"/>
    <p:sldId id="269" r:id="rId21"/>
    <p:sldId id="279" r:id="rId22"/>
    <p:sldId id="290" r:id="rId23"/>
    <p:sldId id="286" r:id="rId24"/>
  </p:sldIdLst>
  <p:sldSz cx="12192000" cy="6858000"/>
  <p:notesSz cx="6810375" cy="99425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e Rose Bang" initials="JRB" lastIdx="4" clrIdx="0">
    <p:extLst>
      <p:ext uri="{19B8F6BF-5375-455C-9EA6-DF929625EA0E}">
        <p15:presenceInfo xmlns:p15="http://schemas.microsoft.com/office/powerpoint/2012/main" userId="S-1-5-21-2100284113-1573851820-878952375-200988" providerId="AD"/>
      </p:ext>
    </p:extLst>
  </p:cmAuthor>
  <p:cmAuthor id="2" name="Daniel Rasmussen (LFST)" initials="DR(" lastIdx="2" clrIdx="1">
    <p:extLst>
      <p:ext uri="{19B8F6BF-5375-455C-9EA6-DF929625EA0E}">
        <p15:presenceInfo xmlns:p15="http://schemas.microsoft.com/office/powerpoint/2012/main" userId="S-1-5-21-2100284113-1573851820-878952375-2008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116" d="100"/>
          <a:sy n="116" d="100"/>
        </p:scale>
        <p:origin x="21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endParaRPr lang="da-DK" dirty="0"/>
          </a:p>
        </p:txBody>
      </p:sp>
      <p:sp>
        <p:nvSpPr>
          <p:cNvPr id="3" name="Pladsholder til dato 2"/>
          <p:cNvSpPr>
            <a:spLocks noGrp="1"/>
          </p:cNvSpPr>
          <p:nvPr>
            <p:ph type="dt" sz="quarter" idx="1"/>
          </p:nvPr>
        </p:nvSpPr>
        <p:spPr>
          <a:xfrm>
            <a:off x="3857636" y="0"/>
            <a:ext cx="2951163" cy="498852"/>
          </a:xfrm>
          <a:prstGeom prst="rect">
            <a:avLst/>
          </a:prstGeom>
        </p:spPr>
        <p:txBody>
          <a:bodyPr vert="horz" lIns="91440" tIns="45720" rIns="91440" bIns="45720" rtlCol="0"/>
          <a:lstStyle>
            <a:lvl1pPr algn="r">
              <a:defRPr sz="1200"/>
            </a:lvl1pPr>
          </a:lstStyle>
          <a:p>
            <a:fld id="{BB556723-1EDB-4DAB-8896-A6D488C533B2}" type="datetimeFigureOut">
              <a:rPr lang="da-DK" smtClean="0"/>
              <a:t>06-08-2020</a:t>
            </a:fld>
            <a:endParaRPr lang="da-DK" dirty="0"/>
          </a:p>
        </p:txBody>
      </p:sp>
      <p:sp>
        <p:nvSpPr>
          <p:cNvPr id="4" name="Pladsholder til sidefod 3"/>
          <p:cNvSpPr>
            <a:spLocks noGrp="1"/>
          </p:cNvSpPr>
          <p:nvPr>
            <p:ph type="ftr" sz="quarter" idx="2"/>
          </p:nvPr>
        </p:nvSpPr>
        <p:spPr>
          <a:xfrm>
            <a:off x="0" y="9443662"/>
            <a:ext cx="2951163" cy="498851"/>
          </a:xfrm>
          <a:prstGeom prst="rect">
            <a:avLst/>
          </a:prstGeom>
        </p:spPr>
        <p:txBody>
          <a:bodyPr vert="horz" lIns="91440" tIns="45720" rIns="91440" bIns="45720" rtlCol="0" anchor="b"/>
          <a:lstStyle>
            <a:lvl1pPr algn="l">
              <a:defRPr sz="1200"/>
            </a:lvl1pPr>
          </a:lstStyle>
          <a:p>
            <a:endParaRPr lang="da-DK" dirty="0"/>
          </a:p>
        </p:txBody>
      </p:sp>
      <p:sp>
        <p:nvSpPr>
          <p:cNvPr id="5" name="Pladsholder til slidenummer 4"/>
          <p:cNvSpPr>
            <a:spLocks noGrp="1"/>
          </p:cNvSpPr>
          <p:nvPr>
            <p:ph type="sldNum" sz="quarter" idx="3"/>
          </p:nvPr>
        </p:nvSpPr>
        <p:spPr>
          <a:xfrm>
            <a:off x="3857636" y="9443662"/>
            <a:ext cx="2951163" cy="498851"/>
          </a:xfrm>
          <a:prstGeom prst="rect">
            <a:avLst/>
          </a:prstGeom>
        </p:spPr>
        <p:txBody>
          <a:bodyPr vert="horz" lIns="91440" tIns="45720" rIns="91440" bIns="45720" rtlCol="0" anchor="b"/>
          <a:lstStyle>
            <a:lvl1pPr algn="r">
              <a:defRPr sz="1200"/>
            </a:lvl1pPr>
          </a:lstStyle>
          <a:p>
            <a:fld id="{C98FD692-7BC3-44E3-9BC5-10D848FDAD9C}" type="slidenum">
              <a:rPr lang="da-DK" smtClean="0"/>
              <a:t>‹nr.›</a:t>
            </a:fld>
            <a:endParaRPr lang="da-DK" dirty="0"/>
          </a:p>
        </p:txBody>
      </p:sp>
    </p:spTree>
    <p:extLst>
      <p:ext uri="{BB962C8B-B14F-4D97-AF65-F5344CB8AC3E}">
        <p14:creationId xmlns:p14="http://schemas.microsoft.com/office/powerpoint/2010/main" val="160505078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endParaRPr lang="da-DK" dirty="0"/>
          </a:p>
        </p:txBody>
      </p:sp>
      <p:sp>
        <p:nvSpPr>
          <p:cNvPr id="3" name="Pladsholder til dato 2"/>
          <p:cNvSpPr>
            <a:spLocks noGrp="1"/>
          </p:cNvSpPr>
          <p:nvPr>
            <p:ph type="dt" idx="1"/>
          </p:nvPr>
        </p:nvSpPr>
        <p:spPr>
          <a:xfrm>
            <a:off x="3857636" y="0"/>
            <a:ext cx="2951163" cy="498852"/>
          </a:xfrm>
          <a:prstGeom prst="rect">
            <a:avLst/>
          </a:prstGeom>
        </p:spPr>
        <p:txBody>
          <a:bodyPr vert="horz" lIns="91440" tIns="45720" rIns="91440" bIns="45720" rtlCol="0"/>
          <a:lstStyle>
            <a:lvl1pPr algn="r">
              <a:defRPr sz="1200"/>
            </a:lvl1pPr>
          </a:lstStyle>
          <a:p>
            <a:fld id="{F72584A1-A1EF-415D-82C6-6FE49A2C923C}" type="datetimeFigureOut">
              <a:rPr lang="da-DK" smtClean="0"/>
              <a:t>06-08-2020</a:t>
            </a:fld>
            <a:endParaRPr lang="da-DK" dirty="0"/>
          </a:p>
        </p:txBody>
      </p:sp>
      <p:sp>
        <p:nvSpPr>
          <p:cNvPr id="4" name="Pladsholder til slidebillede 3"/>
          <p:cNvSpPr>
            <a:spLocks noGrp="1" noRot="1" noChangeAspect="1"/>
          </p:cNvSpPr>
          <p:nvPr>
            <p:ph type="sldImg" idx="2"/>
          </p:nvPr>
        </p:nvSpPr>
        <p:spPr>
          <a:xfrm>
            <a:off x="422275" y="1243013"/>
            <a:ext cx="5965825" cy="3355975"/>
          </a:xfrm>
          <a:prstGeom prst="rect">
            <a:avLst/>
          </a:prstGeom>
          <a:noFill/>
          <a:ln w="12700">
            <a:solidFill>
              <a:prstClr val="black"/>
            </a:solidFill>
          </a:ln>
        </p:spPr>
        <p:txBody>
          <a:bodyPr vert="horz" lIns="91440" tIns="45720" rIns="91440" bIns="45720" rtlCol="0" anchor="ctr"/>
          <a:lstStyle/>
          <a:p>
            <a:endParaRPr lang="da-DK" dirty="0"/>
          </a:p>
        </p:txBody>
      </p:sp>
      <p:sp>
        <p:nvSpPr>
          <p:cNvPr id="5" name="Pladsholder til noter 4"/>
          <p:cNvSpPr>
            <a:spLocks noGrp="1"/>
          </p:cNvSpPr>
          <p:nvPr>
            <p:ph type="body" sz="quarter" idx="3"/>
          </p:nvPr>
        </p:nvSpPr>
        <p:spPr>
          <a:xfrm>
            <a:off x="681038" y="4784835"/>
            <a:ext cx="5448300" cy="3914864"/>
          </a:xfrm>
          <a:prstGeom prst="rect">
            <a:avLst/>
          </a:prstGeom>
        </p:spPr>
        <p:txBody>
          <a:bodyPr vert="horz" lIns="91440" tIns="45720" rIns="91440" bIns="45720"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9443662"/>
            <a:ext cx="2951163" cy="498851"/>
          </a:xfrm>
          <a:prstGeom prst="rect">
            <a:avLst/>
          </a:prstGeom>
        </p:spPr>
        <p:txBody>
          <a:bodyPr vert="horz" lIns="91440" tIns="45720" rIns="91440" bIns="45720" rtlCol="0" anchor="b"/>
          <a:lstStyle>
            <a:lvl1pPr algn="l">
              <a:defRPr sz="1200"/>
            </a:lvl1pPr>
          </a:lstStyle>
          <a:p>
            <a:endParaRPr lang="da-DK" dirty="0"/>
          </a:p>
        </p:txBody>
      </p:sp>
      <p:sp>
        <p:nvSpPr>
          <p:cNvPr id="7" name="Pladsholder til slidenummer 6"/>
          <p:cNvSpPr>
            <a:spLocks noGrp="1"/>
          </p:cNvSpPr>
          <p:nvPr>
            <p:ph type="sldNum" sz="quarter" idx="5"/>
          </p:nvPr>
        </p:nvSpPr>
        <p:spPr>
          <a:xfrm>
            <a:off x="3857636" y="9443662"/>
            <a:ext cx="2951163" cy="498851"/>
          </a:xfrm>
          <a:prstGeom prst="rect">
            <a:avLst/>
          </a:prstGeom>
        </p:spPr>
        <p:txBody>
          <a:bodyPr vert="horz" lIns="91440" tIns="45720" rIns="91440" bIns="45720" rtlCol="0" anchor="b"/>
          <a:lstStyle>
            <a:lvl1pPr algn="r">
              <a:defRPr sz="1200"/>
            </a:lvl1pPr>
          </a:lstStyle>
          <a:p>
            <a:fld id="{A68B3851-88F3-4BF3-A6F2-18A7F8CE35DE}" type="slidenum">
              <a:rPr lang="da-DK" smtClean="0"/>
              <a:t>‹nr.›</a:t>
            </a:fld>
            <a:endParaRPr lang="da-DK" dirty="0"/>
          </a:p>
        </p:txBody>
      </p:sp>
    </p:spTree>
    <p:extLst>
      <p:ext uri="{BB962C8B-B14F-4D97-AF65-F5344CB8AC3E}">
        <p14:creationId xmlns:p14="http://schemas.microsoft.com/office/powerpoint/2010/main" val="173305864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4099780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994068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7</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823605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8</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877668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9</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459561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10</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1664577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11</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4017511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12</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555626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13</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602387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14</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3738151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15</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534421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16</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157970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17</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634759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18</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1297458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19</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42339420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20</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901506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21</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2116334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22</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2907449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23</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4167577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smtClean="0"/>
              <a:t>Klik for at redigere i master</a:t>
            </a:r>
            <a:endParaRPr lang="da-DK"/>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smtClean="0"/>
              <a:t>Klik for at redigere i master</a:t>
            </a:r>
            <a:endParaRPr lang="da-DK"/>
          </a:p>
        </p:txBody>
      </p:sp>
      <p:sp>
        <p:nvSpPr>
          <p:cNvPr id="4" name="Pladsholder til dato 3"/>
          <p:cNvSpPr>
            <a:spLocks noGrp="1"/>
          </p:cNvSpPr>
          <p:nvPr>
            <p:ph type="dt" sz="half" idx="10"/>
          </p:nvPr>
        </p:nvSpPr>
        <p:spPr/>
        <p:txBody>
          <a:bodyPr/>
          <a:lstStyle/>
          <a:p>
            <a:fld id="{11A8168D-DC39-4D30-AB16-ADC52C8A9735}" type="datetime1">
              <a:rPr lang="da-DK" smtClean="0"/>
              <a:t>06-08-2020</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2709492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9A57BD21-A418-4D8C-A15A-C0B5296A995F}" type="datetime1">
              <a:rPr lang="da-DK" smtClean="0"/>
              <a:t>06-08-2020</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1224554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smtClean="0"/>
              <a:t>Klik for at redigere i master</a:t>
            </a:r>
            <a:endParaRPr lang="da-DK"/>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smtClean="0"/>
              <a:t>Klik for at redigere i master</a:t>
            </a:r>
          </a:p>
        </p:txBody>
      </p:sp>
      <p:sp>
        <p:nvSpPr>
          <p:cNvPr id="4" name="Pladsholder til dato 3"/>
          <p:cNvSpPr>
            <a:spLocks noGrp="1"/>
          </p:cNvSpPr>
          <p:nvPr>
            <p:ph type="dt" sz="half" idx="10"/>
          </p:nvPr>
        </p:nvSpPr>
        <p:spPr/>
        <p:txBody>
          <a:bodyPr/>
          <a:lstStyle/>
          <a:p>
            <a:fld id="{1FF985E8-AC89-464C-82F9-8F85D4AFC433}" type="datetime1">
              <a:rPr lang="da-DK" smtClean="0"/>
              <a:t>06-08-2020</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3327717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838200" y="1825625"/>
            <a:ext cx="5181600" cy="435133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6172200" y="1825625"/>
            <a:ext cx="5181600" cy="435133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98C6B1AC-43F1-456E-9C9D-3537C7B58269}" type="datetime1">
              <a:rPr lang="da-DK" smtClean="0"/>
              <a:t>06-08-2020</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1306134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smtClean="0"/>
              <a:t>Klik for at redigere i master</a:t>
            </a:r>
            <a:endParaRPr lang="da-DK"/>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839788" y="2505075"/>
            <a:ext cx="5157787" cy="368458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6172200" y="2505075"/>
            <a:ext cx="5183188" cy="368458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170DDC69-2B92-4CFE-BD84-EA7525532DD7}" type="datetime1">
              <a:rPr lang="da-DK" smtClean="0"/>
              <a:t>06-08-2020</a:t>
            </a:fld>
            <a:endParaRPr lang="da-DK" dirty="0"/>
          </a:p>
        </p:txBody>
      </p:sp>
      <p:sp>
        <p:nvSpPr>
          <p:cNvPr id="8" name="Pladsholder til sidefod 7"/>
          <p:cNvSpPr>
            <a:spLocks noGrp="1"/>
          </p:cNvSpPr>
          <p:nvPr>
            <p:ph type="ftr" sz="quarter" idx="11"/>
          </p:nvPr>
        </p:nvSpPr>
        <p:spPr/>
        <p:txBody>
          <a:bodyPr/>
          <a:lstStyle/>
          <a:p>
            <a:endParaRPr lang="da-DK" dirty="0"/>
          </a:p>
        </p:txBody>
      </p:sp>
      <p:sp>
        <p:nvSpPr>
          <p:cNvPr id="9" name="Pladsholder til slidenummer 8"/>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1775449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F8EAED74-AAAF-47FA-90A4-51687AA6784C}" type="datetime1">
              <a:rPr lang="da-DK" smtClean="0"/>
              <a:t>06-08-2020</a:t>
            </a:fld>
            <a:endParaRPr lang="da-DK" dirty="0"/>
          </a:p>
        </p:txBody>
      </p:sp>
      <p:sp>
        <p:nvSpPr>
          <p:cNvPr id="4" name="Pladsholder til sidefod 3"/>
          <p:cNvSpPr>
            <a:spLocks noGrp="1"/>
          </p:cNvSpPr>
          <p:nvPr>
            <p:ph type="ftr" sz="quarter" idx="11"/>
          </p:nvPr>
        </p:nvSpPr>
        <p:spPr/>
        <p:txBody>
          <a:bodyPr/>
          <a:lstStyle/>
          <a:p>
            <a:endParaRPr lang="da-DK" dirty="0"/>
          </a:p>
        </p:txBody>
      </p:sp>
      <p:sp>
        <p:nvSpPr>
          <p:cNvPr id="5" name="Pladsholder til slidenummer 4"/>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57689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EA2455E9-B392-4CA9-89FC-E524B1311CF2}" type="datetime1">
              <a:rPr lang="da-DK" smtClean="0"/>
              <a:t>06-08-2020</a:t>
            </a:fld>
            <a:endParaRPr lang="da-DK" dirty="0"/>
          </a:p>
        </p:txBody>
      </p:sp>
      <p:sp>
        <p:nvSpPr>
          <p:cNvPr id="3" name="Pladsholder til sidefod 2"/>
          <p:cNvSpPr>
            <a:spLocks noGrp="1"/>
          </p:cNvSpPr>
          <p:nvPr>
            <p:ph type="ftr" sz="quarter" idx="11"/>
          </p:nvPr>
        </p:nvSpPr>
        <p:spPr/>
        <p:txBody>
          <a:bodyPr/>
          <a:lstStyle/>
          <a:p>
            <a:endParaRPr lang="da-DK" dirty="0"/>
          </a:p>
        </p:txBody>
      </p:sp>
      <p:sp>
        <p:nvSpPr>
          <p:cNvPr id="4" name="Pladsholder til slidenummer 3"/>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3194277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1FCD98D1-C64A-40D5-8EF2-8168BE077C5F}" type="datetime1">
              <a:rPr lang="da-DK" smtClean="0"/>
              <a:t>06-08-2020</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693794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dirty="0"/>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91763F65-D4DA-4889-8396-D6DB20B03BD7}" type="datetime1">
              <a:rPr lang="da-DK" smtClean="0"/>
              <a:t>06-08-2020</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2072001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593A42FB-98CA-4289-9402-DF36FB3CBCE5}" type="datetime1">
              <a:rPr lang="da-DK" smtClean="0"/>
              <a:t>06-08-2020</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3612726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A012A159-44E4-443D-AAE1-CD30F8180B7E}" type="datetime1">
              <a:rPr lang="da-DK" smtClean="0"/>
              <a:t>06-08-2020</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2866159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791BE7-B2DD-42CC-804C-A124B2F55EA3}" type="datetime1">
              <a:rPr lang="da-DK" smtClean="0"/>
              <a:t>06-08-2020</a:t>
            </a:fld>
            <a:endParaRPr lang="da-DK" dirty="0"/>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dirty="0"/>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6CDCFB-CBEE-4DDC-9225-BD86DB889538}" type="slidenum">
              <a:rPr lang="da-DK" smtClean="0"/>
              <a:t>‹nr.›</a:t>
            </a:fld>
            <a:endParaRPr lang="da-DK" dirty="0"/>
          </a:p>
        </p:txBody>
      </p:sp>
    </p:spTree>
    <p:extLst>
      <p:ext uri="{BB962C8B-B14F-4D97-AF65-F5344CB8AC3E}">
        <p14:creationId xmlns:p14="http://schemas.microsoft.com/office/powerpoint/2010/main" val="166270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v-udbetaling@lbst.dk"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p:cNvSpPr txBox="1"/>
          <p:nvPr/>
        </p:nvSpPr>
        <p:spPr>
          <a:xfrm>
            <a:off x="735431" y="336885"/>
            <a:ext cx="10429875" cy="6155531"/>
          </a:xfrm>
          <a:prstGeom prst="rect">
            <a:avLst/>
          </a:prstGeom>
          <a:noFill/>
        </p:spPr>
        <p:txBody>
          <a:bodyPr wrap="square" rtlCol="0">
            <a:spAutoFit/>
          </a:bodyPr>
          <a:lstStyle/>
          <a:p>
            <a:pPr algn="ctr"/>
            <a:r>
              <a:rPr lang="da-DK" sz="3200" b="1" dirty="0" smtClean="0"/>
              <a:t>Dokumentationsskabelon </a:t>
            </a:r>
            <a:r>
              <a:rPr lang="da-DK" sz="3200" b="1" dirty="0" smtClean="0"/>
              <a:t>MV2019</a:t>
            </a:r>
            <a:endParaRPr lang="da-DK" sz="3200" b="1" dirty="0" smtClean="0"/>
          </a:p>
          <a:p>
            <a:pPr algn="ctr"/>
            <a:r>
              <a:rPr lang="da-DK" sz="2400" b="1" dirty="0" smtClean="0"/>
              <a:t> </a:t>
            </a:r>
            <a:endParaRPr lang="da-DK" sz="1400" dirty="0" smtClean="0"/>
          </a:p>
          <a:p>
            <a:r>
              <a:rPr lang="da-DK" sz="1600" dirty="0" smtClean="0"/>
              <a:t>Dette dokument </a:t>
            </a:r>
            <a:r>
              <a:rPr lang="da-DK" sz="1600" dirty="0"/>
              <a:t>oplyser oplandskonsulenter og </a:t>
            </a:r>
            <a:r>
              <a:rPr lang="da-DK" sz="1600" dirty="0" smtClean="0"/>
              <a:t>ansøgere, om hvilke oplysninger LBST skal bruge, for at kunne udføre en mere fleksibel afsyning af minivådområder.</a:t>
            </a:r>
          </a:p>
          <a:p>
            <a:endParaRPr lang="da-DK" sz="1600" dirty="0"/>
          </a:p>
          <a:p>
            <a:r>
              <a:rPr lang="da-DK" sz="1600" dirty="0" smtClean="0"/>
              <a:t>Når kontrolløren har modtaget og vurderet ansøgers indsendte data, vil ansøger blive varslet til en fysisk afsyning. På den fysiske afsyning, vil kontrolløren screene minivådområdet og følge op på evt. mangler, hvis det indsendte materiale ikke har levet op til behovet. </a:t>
            </a:r>
          </a:p>
          <a:p>
            <a:endParaRPr lang="da-DK" sz="1600" dirty="0"/>
          </a:p>
          <a:p>
            <a:r>
              <a:rPr lang="da-DK" sz="1600" dirty="0" smtClean="0"/>
              <a:t>For at lave den mest optimale afsyning, vil LBST gerne modtage </a:t>
            </a:r>
            <a:r>
              <a:rPr lang="da-DK" sz="1600" b="1" dirty="0" smtClean="0"/>
              <a:t>GIS-opmålingsdata</a:t>
            </a:r>
            <a:r>
              <a:rPr lang="da-DK" sz="1600" dirty="0" smtClean="0"/>
              <a:t> og </a:t>
            </a:r>
            <a:r>
              <a:rPr lang="da-DK" sz="1600" b="1" dirty="0" smtClean="0"/>
              <a:t>billeddokumentation</a:t>
            </a:r>
            <a:r>
              <a:rPr lang="da-DK" sz="1600" dirty="0"/>
              <a:t>. </a:t>
            </a:r>
            <a:endParaRPr lang="da-DK" sz="1600" dirty="0" smtClean="0"/>
          </a:p>
          <a:p>
            <a:pPr marL="285750" indent="-285750">
              <a:buFont typeface="Arial" panose="020B0604020202020204" pitchFamily="34" charset="0"/>
              <a:buChar char="•"/>
            </a:pPr>
            <a:r>
              <a:rPr lang="da-DK" sz="1600" dirty="0" smtClean="0"/>
              <a:t>Ønsker til GIS-opmålingsdata og oversigtskort bliver gennemgået på side 2, 3 og 4. GIS-filer og oversigtskort sendes </a:t>
            </a:r>
            <a:r>
              <a:rPr lang="da-DK" sz="1600" dirty="0"/>
              <a:t>til </a:t>
            </a:r>
            <a:r>
              <a:rPr lang="da-DK" sz="1600" dirty="0" smtClean="0"/>
              <a:t>LBST.</a:t>
            </a:r>
            <a:endParaRPr lang="da-DK" sz="1600" u="sng" dirty="0" smtClean="0"/>
          </a:p>
          <a:p>
            <a:pPr marL="285750" indent="-285750">
              <a:buFont typeface="Arial" panose="020B0604020202020204" pitchFamily="34" charset="0"/>
              <a:buChar char="•"/>
            </a:pPr>
            <a:r>
              <a:rPr lang="da-DK" sz="1600" dirty="0" smtClean="0"/>
              <a:t>Ønsker til billeddokumentationen gennemgås på side 5. Der skal sættes billeder ind på de anviste sider, og skrives bemærkninger til billederne. Herefter skal dette dokument med de indsatte billeder, returneres til LBST som en PDF fil.</a:t>
            </a:r>
            <a:endParaRPr lang="da-DK" sz="1600" dirty="0">
              <a:solidFill>
                <a:srgbClr val="FF0000"/>
              </a:solidFill>
            </a:endParaRPr>
          </a:p>
          <a:p>
            <a:endParaRPr lang="da-DK" sz="1600" dirty="0" smtClean="0"/>
          </a:p>
          <a:p>
            <a:r>
              <a:rPr lang="da-DK" sz="1600" dirty="0" smtClean="0"/>
              <a:t>Angiv venligst journalnummeret i emnefeltet på mailen, som sendes til </a:t>
            </a:r>
            <a:r>
              <a:rPr lang="da-DK" sz="1600" u="sng" dirty="0" smtClean="0">
                <a:hlinkClick r:id="rId3"/>
              </a:rPr>
              <a:t>mv-udbetaling@lbst.dk</a:t>
            </a:r>
            <a:r>
              <a:rPr lang="da-DK" sz="1600" u="sng" dirty="0" smtClean="0"/>
              <a:t> </a:t>
            </a:r>
            <a:endParaRPr lang="da-DK" sz="1600" dirty="0"/>
          </a:p>
          <a:p>
            <a:endParaRPr lang="da-DK" sz="1600" dirty="0" smtClean="0"/>
          </a:p>
          <a:p>
            <a:endParaRPr lang="da-DK" sz="1600" dirty="0" smtClean="0"/>
          </a:p>
          <a:p>
            <a:endParaRPr lang="da-DK" dirty="0"/>
          </a:p>
          <a:p>
            <a:r>
              <a:rPr lang="da-DK" sz="3200" dirty="0" smtClean="0">
                <a:latin typeface="Arial" panose="020B0604020202020204" pitchFamily="34" charset="0"/>
                <a:cs typeface="Arial" panose="020B0604020202020204" pitchFamily="34" charset="0"/>
              </a:rPr>
              <a:t>Titel på tilsagn</a:t>
            </a:r>
            <a:r>
              <a:rPr lang="da-DK" sz="3200" dirty="0">
                <a:latin typeface="Arial" panose="020B0604020202020204" pitchFamily="34" charset="0"/>
                <a:cs typeface="Arial" panose="020B0604020202020204" pitchFamily="34" charset="0"/>
              </a:rPr>
              <a:t>		</a:t>
            </a:r>
            <a:r>
              <a:rPr lang="da-DK" sz="3200" dirty="0" smtClean="0">
                <a:latin typeface="Arial" panose="020B0604020202020204" pitchFamily="34" charset="0"/>
                <a:cs typeface="Arial" panose="020B0604020202020204" pitchFamily="34" charset="0"/>
              </a:rPr>
              <a:t>: </a:t>
            </a:r>
            <a:endParaRPr lang="da-DK" sz="32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r>
              <a:rPr lang="da-DK" sz="3200" dirty="0" smtClean="0">
                <a:latin typeface="Arial" panose="020B0604020202020204" pitchFamily="34" charset="0"/>
                <a:cs typeface="Arial" panose="020B0604020202020204" pitchFamily="34" charset="0"/>
              </a:rPr>
              <a:t>Journalnummer	: </a:t>
            </a:r>
            <a:endParaRPr lang="da-DK" dirty="0"/>
          </a:p>
        </p:txBody>
      </p:sp>
      <p:sp>
        <p:nvSpPr>
          <p:cNvPr id="2" name="Pladsholder til slidenummer 1"/>
          <p:cNvSpPr>
            <a:spLocks noGrp="1"/>
          </p:cNvSpPr>
          <p:nvPr>
            <p:ph type="sldNum" sz="quarter" idx="12"/>
          </p:nvPr>
        </p:nvSpPr>
        <p:spPr/>
        <p:txBody>
          <a:bodyPr/>
          <a:lstStyle/>
          <a:p>
            <a:fld id="{556CDCFB-CBEE-4DDC-9225-BD86DB889538}" type="slidenum">
              <a:rPr lang="da-DK" smtClean="0"/>
              <a:t>1</a:t>
            </a:fld>
            <a:endParaRPr lang="da-DK" dirty="0"/>
          </a:p>
        </p:txBody>
      </p:sp>
      <p:pic>
        <p:nvPicPr>
          <p:cNvPr id="6" name="Billede 5"/>
          <p:cNvPicPr>
            <a:picLocks noChangeAspect="1"/>
          </p:cNvPicPr>
          <p:nvPr/>
        </p:nvPicPr>
        <p:blipFill>
          <a:blip r:embed="rId4"/>
          <a:stretch>
            <a:fillRect/>
          </a:stretch>
        </p:blipFill>
        <p:spPr>
          <a:xfrm>
            <a:off x="9494621" y="0"/>
            <a:ext cx="2697379" cy="510746"/>
          </a:xfrm>
          <a:prstGeom prst="rect">
            <a:avLst/>
          </a:prstGeom>
        </p:spPr>
      </p:pic>
    </p:spTree>
    <p:extLst>
      <p:ext uri="{BB962C8B-B14F-4D97-AF65-F5344CB8AC3E}">
        <p14:creationId xmlns:p14="http://schemas.microsoft.com/office/powerpoint/2010/main" val="2295986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556CDCFB-CBEE-4DDC-9225-BD86DB889538}" type="slidenum">
              <a:rPr lang="da-DK" smtClean="0"/>
              <a:t>2</a:t>
            </a:fld>
            <a:endParaRPr lang="da-DK" dirty="0"/>
          </a:p>
        </p:txBody>
      </p:sp>
      <p:sp>
        <p:nvSpPr>
          <p:cNvPr id="4" name="Tekstfelt 3"/>
          <p:cNvSpPr txBox="1"/>
          <p:nvPr/>
        </p:nvSpPr>
        <p:spPr>
          <a:xfrm>
            <a:off x="65253" y="0"/>
            <a:ext cx="12126747" cy="4924425"/>
          </a:xfrm>
          <a:prstGeom prst="rect">
            <a:avLst/>
          </a:prstGeom>
          <a:noFill/>
        </p:spPr>
        <p:txBody>
          <a:bodyPr wrap="square" rtlCol="0">
            <a:spAutoFit/>
          </a:bodyPr>
          <a:lstStyle/>
          <a:p>
            <a:r>
              <a:rPr lang="da-DK" sz="2000" b="1" dirty="0" smtClean="0"/>
              <a:t>Indsendelse af GIS-opmålingsdata</a:t>
            </a:r>
          </a:p>
          <a:p>
            <a:endParaRPr lang="da-DK" dirty="0" smtClean="0"/>
          </a:p>
          <a:p>
            <a:r>
              <a:rPr lang="da-DK" sz="1600" dirty="0" smtClean="0"/>
              <a:t>For at optimere afsyningen, vil det være til stor hjælp, hvis LBST modtager både GIS-filer og PDF oversigtskort med GIS data.</a:t>
            </a:r>
          </a:p>
          <a:p>
            <a:r>
              <a:rPr lang="da-DK" sz="1600" dirty="0"/>
              <a:t>Opmålingen bør foretages af et professionelt landinspektørfirma. Firmanavnet bør fremgå, på det indsendte materiale.</a:t>
            </a:r>
          </a:p>
          <a:p>
            <a:endParaRPr lang="da-DK" sz="1600" dirty="0" smtClean="0"/>
          </a:p>
          <a:p>
            <a:pPr marL="285750" indent="-285750">
              <a:buFont typeface="Arial" panose="020B0604020202020204" pitchFamily="34" charset="0"/>
              <a:buChar char="•"/>
            </a:pPr>
            <a:endParaRPr lang="da-DK" sz="1600" dirty="0" smtClean="0"/>
          </a:p>
          <a:p>
            <a:pPr marL="285750" indent="-285750">
              <a:buFont typeface="Arial" panose="020B0604020202020204" pitchFamily="34" charset="0"/>
              <a:buChar char="•"/>
            </a:pPr>
            <a:endParaRPr lang="da-DK" sz="1600" dirty="0" smtClean="0"/>
          </a:p>
          <a:p>
            <a:pPr marL="285750" indent="-285750">
              <a:buFont typeface="Arial" panose="020B0604020202020204" pitchFamily="34" charset="0"/>
              <a:buChar char="•"/>
            </a:pPr>
            <a:endParaRPr lang="da-DK" sz="1600" dirty="0" smtClean="0"/>
          </a:p>
          <a:p>
            <a:r>
              <a:rPr lang="da-DK" sz="1600" u="sng" dirty="0"/>
              <a:t>Forventning til opmålingsdata</a:t>
            </a:r>
          </a:p>
          <a:p>
            <a:pPr marL="285750" indent="-285750">
              <a:buFont typeface="Arial" panose="020B0604020202020204" pitchFamily="34" charset="0"/>
              <a:buChar char="•"/>
            </a:pPr>
            <a:r>
              <a:rPr lang="da-DK" sz="1600" dirty="0"/>
              <a:t>Areal og dybder i sedimentionsbassin, målt i designvandspejl.</a:t>
            </a:r>
          </a:p>
          <a:p>
            <a:pPr marL="285750" indent="-285750">
              <a:buFont typeface="Arial" panose="020B0604020202020204" pitchFamily="34" charset="0"/>
              <a:buChar char="•"/>
            </a:pPr>
            <a:r>
              <a:rPr lang="da-DK" sz="1600" dirty="0"/>
              <a:t>I opmålingerne skal der indgå </a:t>
            </a:r>
            <a:r>
              <a:rPr lang="da-DK" sz="1600" dirty="0" smtClean="0"/>
              <a:t>kotemålinger </a:t>
            </a:r>
            <a:r>
              <a:rPr lang="da-DK" sz="1600" dirty="0"/>
              <a:t>på </a:t>
            </a:r>
          </a:p>
          <a:p>
            <a:pPr marL="742950" lvl="1" indent="-285750">
              <a:buFont typeface="Arial" panose="020B0604020202020204" pitchFamily="34" charset="0"/>
              <a:buChar char="•"/>
            </a:pPr>
            <a:r>
              <a:rPr lang="da-DK" sz="1600" dirty="0" smtClean="0"/>
              <a:t>Indløbsrør</a:t>
            </a:r>
            <a:endParaRPr lang="da-DK" sz="1600" dirty="0"/>
          </a:p>
          <a:p>
            <a:pPr marL="742950" lvl="1" indent="-285750">
              <a:buFont typeface="Arial" panose="020B0604020202020204" pitchFamily="34" charset="0"/>
              <a:buChar char="•"/>
            </a:pPr>
            <a:r>
              <a:rPr lang="da-DK" sz="1600" dirty="0"/>
              <a:t>Udløbsrør </a:t>
            </a:r>
          </a:p>
          <a:p>
            <a:pPr marL="742950" lvl="1" indent="-285750">
              <a:buFont typeface="Arial" panose="020B0604020202020204" pitchFamily="34" charset="0"/>
              <a:buChar char="•"/>
            </a:pPr>
            <a:r>
              <a:rPr lang="da-DK" sz="1600" dirty="0"/>
              <a:t>5-10 </a:t>
            </a:r>
            <a:r>
              <a:rPr lang="da-DK" sz="1600" dirty="0" smtClean="0"/>
              <a:t>kotemålinger </a:t>
            </a:r>
            <a:r>
              <a:rPr lang="da-DK" sz="1600" dirty="0"/>
              <a:t>i </a:t>
            </a:r>
            <a:r>
              <a:rPr lang="da-DK" sz="1600" dirty="0" smtClean="0"/>
              <a:t>hver </a:t>
            </a:r>
            <a:r>
              <a:rPr lang="da-DK" sz="1600" dirty="0"/>
              <a:t>af de lave og dybe zoner. På de lave zoner, skal der måles midt på zonen. </a:t>
            </a:r>
          </a:p>
          <a:p>
            <a:pPr marL="285750" indent="-285750">
              <a:buFont typeface="Arial" panose="020B0604020202020204" pitchFamily="34" charset="0"/>
              <a:buChar char="•"/>
            </a:pPr>
            <a:r>
              <a:rPr lang="da-DK" sz="1600" dirty="0"/>
              <a:t>Punkter der viser afgræsningen, mellem de lave og dybe zoner</a:t>
            </a:r>
          </a:p>
          <a:p>
            <a:pPr marL="285750" indent="-285750">
              <a:buFont typeface="Arial" panose="020B0604020202020204" pitchFamily="34" charset="0"/>
              <a:buChar char="•"/>
            </a:pPr>
            <a:r>
              <a:rPr lang="da-DK" sz="1600" dirty="0"/>
              <a:t>Arealet af alle dybe og lave zoner, målt i designvandspejl. Arealet skal fremgå i m</a:t>
            </a:r>
            <a:r>
              <a:rPr lang="da-DK" sz="1600" baseline="30000" dirty="0"/>
              <a:t>2</a:t>
            </a:r>
          </a:p>
          <a:p>
            <a:pPr marL="285750" indent="-285750">
              <a:buFont typeface="Arial" panose="020B0604020202020204" pitchFamily="34" charset="0"/>
              <a:buChar char="•"/>
            </a:pPr>
            <a:r>
              <a:rPr lang="da-DK" sz="1600" dirty="0"/>
              <a:t>Anvisninger af længde/bredde forhold</a:t>
            </a:r>
          </a:p>
          <a:p>
            <a:endParaRPr lang="da-DK" dirty="0"/>
          </a:p>
          <a:p>
            <a:pPr marL="285750" indent="-285750">
              <a:buFont typeface="Arial" panose="020B0604020202020204" pitchFamily="34" charset="0"/>
              <a:buChar char="•"/>
            </a:pPr>
            <a:endParaRPr lang="da-DK" dirty="0"/>
          </a:p>
        </p:txBody>
      </p:sp>
    </p:spTree>
    <p:extLst>
      <p:ext uri="{BB962C8B-B14F-4D97-AF65-F5344CB8AC3E}">
        <p14:creationId xmlns:p14="http://schemas.microsoft.com/office/powerpoint/2010/main" val="1830932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556CDCFB-CBEE-4DDC-9225-BD86DB889538}" type="slidenum">
              <a:rPr lang="da-DK" smtClean="0"/>
              <a:t>3</a:t>
            </a:fld>
            <a:endParaRPr lang="da-DK" dirty="0"/>
          </a:p>
        </p:txBody>
      </p:sp>
      <p:sp>
        <p:nvSpPr>
          <p:cNvPr id="5" name="Rektangel 4"/>
          <p:cNvSpPr/>
          <p:nvPr/>
        </p:nvSpPr>
        <p:spPr>
          <a:xfrm>
            <a:off x="128336" y="0"/>
            <a:ext cx="12063663" cy="6309420"/>
          </a:xfrm>
          <a:prstGeom prst="rect">
            <a:avLst/>
          </a:prstGeom>
        </p:spPr>
        <p:txBody>
          <a:bodyPr wrap="square">
            <a:spAutoFit/>
          </a:bodyPr>
          <a:lstStyle/>
          <a:p>
            <a:r>
              <a:rPr lang="da-DK" sz="2000" b="1" dirty="0" smtClean="0"/>
              <a:t>Indsendelse </a:t>
            </a:r>
            <a:r>
              <a:rPr lang="da-DK" sz="2000" b="1" dirty="0"/>
              <a:t>af </a:t>
            </a:r>
            <a:r>
              <a:rPr lang="da-DK" sz="2000" b="1" dirty="0" smtClean="0"/>
              <a:t>GIS-filer</a:t>
            </a:r>
          </a:p>
          <a:p>
            <a:endParaRPr lang="da-DK" sz="2000" b="1" dirty="0"/>
          </a:p>
          <a:p>
            <a:r>
              <a:rPr lang="da-DK" dirty="0"/>
              <a:t>For at vi kan anvende </a:t>
            </a:r>
            <a:r>
              <a:rPr lang="da-DK" dirty="0" smtClean="0"/>
              <a:t>GIS-filerne </a:t>
            </a:r>
            <a:r>
              <a:rPr lang="da-DK" dirty="0"/>
              <a:t>optimalt, skal </a:t>
            </a:r>
            <a:endParaRPr lang="da-DK" dirty="0" smtClean="0"/>
          </a:p>
          <a:p>
            <a:pPr marL="285750" indent="-285750">
              <a:buFont typeface="Arial" panose="020B0604020202020204" pitchFamily="34" charset="0"/>
              <a:buChar char="•"/>
            </a:pPr>
            <a:r>
              <a:rPr lang="da-DK" b="1" dirty="0" smtClean="0"/>
              <a:t>Shape-filen </a:t>
            </a:r>
            <a:r>
              <a:rPr lang="da-DK" dirty="0" smtClean="0"/>
              <a:t>minimum </a:t>
            </a:r>
            <a:r>
              <a:rPr lang="da-DK" dirty="0"/>
              <a:t>bestående af </a:t>
            </a:r>
            <a:r>
              <a:rPr lang="da-DK" dirty="0" smtClean="0"/>
              <a:t>en: </a:t>
            </a:r>
            <a:r>
              <a:rPr lang="da-DK" dirty="0"/>
              <a:t>.dbf-, .prj-, .shp-, .shx- og en .cpg-fil</a:t>
            </a:r>
          </a:p>
          <a:p>
            <a:r>
              <a:rPr lang="da-DK" dirty="0" smtClean="0"/>
              <a:t>Eksempelvis: Marker.dbf, Marker.prj, Marker.shp, Marker.shx og Marker.cpg</a:t>
            </a:r>
          </a:p>
          <a:p>
            <a:endParaRPr lang="da-DK" dirty="0" smtClean="0"/>
          </a:p>
          <a:p>
            <a:pPr marL="285750" indent="-285750">
              <a:buFont typeface="Arial" panose="020B0604020202020204" pitchFamily="34" charset="0"/>
              <a:buChar char="•"/>
            </a:pPr>
            <a:r>
              <a:rPr lang="da-DK" b="1" dirty="0" smtClean="0"/>
              <a:t>Koordinatsystem</a:t>
            </a:r>
            <a:r>
              <a:rPr lang="da-DK" b="1" dirty="0"/>
              <a:t>:</a:t>
            </a:r>
            <a:r>
              <a:rPr lang="da-DK" dirty="0"/>
              <a:t> </a:t>
            </a:r>
            <a:r>
              <a:rPr lang="da-DK" dirty="0" smtClean="0"/>
              <a:t>ETRS_1989_UTM_Zone_32N eller EPSG:25832</a:t>
            </a:r>
            <a:endParaRPr lang="da-DK" dirty="0"/>
          </a:p>
          <a:p>
            <a:pPr marL="285750" indent="-285750">
              <a:buFont typeface="Arial" panose="020B0604020202020204" pitchFamily="34" charset="0"/>
              <a:buChar char="•"/>
            </a:pPr>
            <a:r>
              <a:rPr lang="da-DK" b="1" dirty="0"/>
              <a:t>Attributter: </a:t>
            </a:r>
            <a:endParaRPr lang="da-DK" dirty="0"/>
          </a:p>
          <a:p>
            <a:pPr marL="742950" lvl="1" indent="-285750">
              <a:buFont typeface="Courier New" panose="02070309020205020404" pitchFamily="49" charset="0"/>
              <a:buChar char="o"/>
            </a:pPr>
            <a:r>
              <a:rPr lang="da-DK" dirty="0" smtClean="0"/>
              <a:t>punktid </a:t>
            </a:r>
            <a:r>
              <a:rPr lang="da-DK" dirty="0"/>
              <a:t>[integer]: angiver id for det enkelte punkt</a:t>
            </a:r>
          </a:p>
          <a:p>
            <a:pPr marL="742950" lvl="1" indent="-285750">
              <a:buFont typeface="Courier New" panose="02070309020205020404" pitchFamily="49" charset="0"/>
              <a:buChar char="o"/>
            </a:pPr>
            <a:r>
              <a:rPr lang="da-DK" dirty="0"/>
              <a:t>kote [double]: højden i m</a:t>
            </a:r>
          </a:p>
          <a:p>
            <a:endParaRPr lang="da-DK" dirty="0"/>
          </a:p>
          <a:p>
            <a:pPr marL="285750" indent="-285750">
              <a:buFont typeface="Arial" panose="020B0604020202020204" pitchFamily="34" charset="0"/>
              <a:buChar char="•"/>
            </a:pPr>
            <a:endParaRPr lang="da-DK" dirty="0" smtClean="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smtClean="0"/>
          </a:p>
          <a:p>
            <a:r>
              <a:rPr lang="da-DK" sz="2000" b="1" dirty="0" smtClean="0"/>
              <a:t>Indsendelse af PDF oversigtskort med GIS data</a:t>
            </a:r>
          </a:p>
          <a:p>
            <a:endParaRPr lang="da-DK" sz="2000" b="1" dirty="0" smtClean="0"/>
          </a:p>
          <a:p>
            <a:pPr marL="285750" indent="-285750">
              <a:buFont typeface="Arial" panose="020B0604020202020204" pitchFamily="34" charset="0"/>
              <a:buChar char="•"/>
            </a:pPr>
            <a:r>
              <a:rPr lang="da-DK" dirty="0" smtClean="0"/>
              <a:t>Hvis </a:t>
            </a:r>
            <a:r>
              <a:rPr lang="da-DK" dirty="0"/>
              <a:t>der er </a:t>
            </a:r>
            <a:r>
              <a:rPr lang="da-DK" dirty="0" smtClean="0"/>
              <a:t>ortofoto </a:t>
            </a:r>
            <a:r>
              <a:rPr lang="da-DK" dirty="0"/>
              <a:t>tilgængelig, hvor MV fremgår, bør det som udgangspunkt være en del af dokumentationen. Det kan være en gode ide, at lave: </a:t>
            </a:r>
          </a:p>
          <a:p>
            <a:pPr marL="742950" lvl="1" indent="-285750">
              <a:buFont typeface="Arial" panose="020B0604020202020204" pitchFamily="34" charset="0"/>
              <a:buChar char="•"/>
            </a:pPr>
            <a:r>
              <a:rPr lang="da-DK" dirty="0"/>
              <a:t>Et </a:t>
            </a:r>
            <a:r>
              <a:rPr lang="da-DK" dirty="0" smtClean="0"/>
              <a:t>dokument med </a:t>
            </a:r>
            <a:r>
              <a:rPr lang="da-DK" dirty="0"/>
              <a:t>hvid baggrund (se side </a:t>
            </a:r>
            <a:r>
              <a:rPr lang="da-DK" dirty="0" smtClean="0"/>
              <a:t>4)</a:t>
            </a:r>
            <a:endParaRPr lang="da-DK" dirty="0"/>
          </a:p>
          <a:p>
            <a:pPr marL="742950" lvl="1" indent="-285750">
              <a:buFont typeface="Arial" panose="020B0604020202020204" pitchFamily="34" charset="0"/>
              <a:buChar char="•"/>
            </a:pPr>
            <a:r>
              <a:rPr lang="da-DK" dirty="0" smtClean="0"/>
              <a:t>Et dokument </a:t>
            </a:r>
            <a:r>
              <a:rPr lang="da-DK" dirty="0"/>
              <a:t>med </a:t>
            </a:r>
            <a:r>
              <a:rPr lang="da-DK" dirty="0" smtClean="0"/>
              <a:t>det seneste ortofoto</a:t>
            </a:r>
            <a:r>
              <a:rPr lang="da-DK" dirty="0"/>
              <a:t>, hvorpå </a:t>
            </a:r>
            <a:r>
              <a:rPr lang="da-DK" dirty="0" smtClean="0"/>
              <a:t>det udgravede minivådområde </a:t>
            </a:r>
            <a:r>
              <a:rPr lang="da-DK" dirty="0"/>
              <a:t>fremgår (se side </a:t>
            </a:r>
            <a:r>
              <a:rPr lang="da-DK" dirty="0" smtClean="0"/>
              <a:t>4)</a:t>
            </a:r>
            <a:endParaRPr lang="da-DK" dirty="0"/>
          </a:p>
          <a:p>
            <a:pPr marL="742950" lvl="1" indent="-285750">
              <a:buFont typeface="Arial" panose="020B0604020202020204" pitchFamily="34" charset="0"/>
              <a:buChar char="•"/>
            </a:pPr>
            <a:endParaRPr lang="da-DK" dirty="0"/>
          </a:p>
          <a:p>
            <a:endParaRPr lang="da-DK" dirty="0"/>
          </a:p>
        </p:txBody>
      </p:sp>
    </p:spTree>
    <p:extLst>
      <p:ext uri="{BB962C8B-B14F-4D97-AF65-F5344CB8AC3E}">
        <p14:creationId xmlns:p14="http://schemas.microsoft.com/office/powerpoint/2010/main" val="448641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p:cNvPicPr>
            <a:picLocks noChangeAspect="1"/>
          </p:cNvPicPr>
          <p:nvPr/>
        </p:nvPicPr>
        <p:blipFill>
          <a:blip r:embed="rId2"/>
          <a:stretch>
            <a:fillRect/>
          </a:stretch>
        </p:blipFill>
        <p:spPr>
          <a:xfrm>
            <a:off x="6660872" y="386260"/>
            <a:ext cx="4521986" cy="6394225"/>
          </a:xfrm>
          <a:prstGeom prst="rect">
            <a:avLst/>
          </a:prstGeom>
        </p:spPr>
      </p:pic>
      <p:pic>
        <p:nvPicPr>
          <p:cNvPr id="4" name="Billede 3"/>
          <p:cNvPicPr>
            <a:picLocks noChangeAspect="1"/>
          </p:cNvPicPr>
          <p:nvPr/>
        </p:nvPicPr>
        <p:blipFill>
          <a:blip r:embed="rId3"/>
          <a:stretch>
            <a:fillRect/>
          </a:stretch>
        </p:blipFill>
        <p:spPr>
          <a:xfrm>
            <a:off x="565303" y="386260"/>
            <a:ext cx="4479940" cy="6471740"/>
          </a:xfrm>
          <a:prstGeom prst="rect">
            <a:avLst/>
          </a:prstGeom>
        </p:spPr>
      </p:pic>
      <p:sp>
        <p:nvSpPr>
          <p:cNvPr id="2" name="Pladsholder til slidenummer 1"/>
          <p:cNvSpPr>
            <a:spLocks noGrp="1"/>
          </p:cNvSpPr>
          <p:nvPr>
            <p:ph type="sldNum" sz="quarter" idx="12"/>
          </p:nvPr>
        </p:nvSpPr>
        <p:spPr/>
        <p:txBody>
          <a:bodyPr/>
          <a:lstStyle/>
          <a:p>
            <a:fld id="{556CDCFB-CBEE-4DDC-9225-BD86DB889538}" type="slidenum">
              <a:rPr lang="da-DK" smtClean="0"/>
              <a:t>4</a:t>
            </a:fld>
            <a:endParaRPr lang="da-DK" dirty="0"/>
          </a:p>
        </p:txBody>
      </p:sp>
      <p:sp>
        <p:nvSpPr>
          <p:cNvPr id="5" name="Tekstfelt 4"/>
          <p:cNvSpPr txBox="1"/>
          <p:nvPr/>
        </p:nvSpPr>
        <p:spPr>
          <a:xfrm>
            <a:off x="2016405" y="522314"/>
            <a:ext cx="2813241" cy="400110"/>
          </a:xfrm>
          <a:prstGeom prst="rect">
            <a:avLst/>
          </a:prstGeom>
          <a:solidFill>
            <a:schemeClr val="bg1"/>
          </a:solidFill>
          <a:ln w="15875">
            <a:solidFill>
              <a:srgbClr val="FF0000"/>
            </a:solidFill>
          </a:ln>
        </p:spPr>
        <p:txBody>
          <a:bodyPr wrap="square" rtlCol="0">
            <a:spAutoFit/>
          </a:bodyPr>
          <a:lstStyle/>
          <a:p>
            <a:r>
              <a:rPr lang="da-DK" sz="2000" dirty="0" smtClean="0">
                <a:solidFill>
                  <a:srgbClr val="FF0000"/>
                </a:solidFill>
              </a:rPr>
              <a:t>Eksempel uden ortofoto </a:t>
            </a:r>
            <a:endParaRPr lang="da-DK" sz="2000" dirty="0">
              <a:solidFill>
                <a:srgbClr val="FF0000"/>
              </a:solidFill>
            </a:endParaRPr>
          </a:p>
        </p:txBody>
      </p:sp>
      <p:sp>
        <p:nvSpPr>
          <p:cNvPr id="7" name="Rektangel 6"/>
          <p:cNvSpPr/>
          <p:nvPr/>
        </p:nvSpPr>
        <p:spPr>
          <a:xfrm>
            <a:off x="2016405" y="6105491"/>
            <a:ext cx="943795" cy="19239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ktangel 7"/>
          <p:cNvSpPr/>
          <p:nvPr/>
        </p:nvSpPr>
        <p:spPr>
          <a:xfrm>
            <a:off x="4357469" y="6105491"/>
            <a:ext cx="640486" cy="15310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Rektangel 8"/>
          <p:cNvSpPr/>
          <p:nvPr/>
        </p:nvSpPr>
        <p:spPr>
          <a:xfrm>
            <a:off x="2054505" y="6475861"/>
            <a:ext cx="907842" cy="30462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Rektangel 9"/>
          <p:cNvSpPr/>
          <p:nvPr/>
        </p:nvSpPr>
        <p:spPr>
          <a:xfrm>
            <a:off x="3423026" y="6526972"/>
            <a:ext cx="943795" cy="19239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 name="Tekstfelt 10"/>
          <p:cNvSpPr txBox="1"/>
          <p:nvPr/>
        </p:nvSpPr>
        <p:spPr>
          <a:xfrm>
            <a:off x="8223062" y="473483"/>
            <a:ext cx="2637443" cy="400110"/>
          </a:xfrm>
          <a:prstGeom prst="rect">
            <a:avLst/>
          </a:prstGeom>
          <a:solidFill>
            <a:schemeClr val="bg1"/>
          </a:solidFill>
          <a:ln w="15875">
            <a:solidFill>
              <a:srgbClr val="FF0000"/>
            </a:solidFill>
          </a:ln>
        </p:spPr>
        <p:txBody>
          <a:bodyPr wrap="square" rtlCol="0">
            <a:spAutoFit/>
          </a:bodyPr>
          <a:lstStyle/>
          <a:p>
            <a:r>
              <a:rPr lang="da-DK" sz="2000" dirty="0">
                <a:solidFill>
                  <a:srgbClr val="FF0000"/>
                </a:solidFill>
              </a:rPr>
              <a:t>E</a:t>
            </a:r>
            <a:r>
              <a:rPr lang="da-DK" sz="2000" dirty="0" smtClean="0">
                <a:solidFill>
                  <a:srgbClr val="FF0000"/>
                </a:solidFill>
              </a:rPr>
              <a:t>ksempel med ortofoto </a:t>
            </a:r>
            <a:endParaRPr lang="da-DK" sz="2000" dirty="0">
              <a:solidFill>
                <a:srgbClr val="FF0000"/>
              </a:solidFill>
            </a:endParaRPr>
          </a:p>
        </p:txBody>
      </p:sp>
      <p:sp>
        <p:nvSpPr>
          <p:cNvPr id="13" name="Rektangel 12"/>
          <p:cNvSpPr/>
          <p:nvPr/>
        </p:nvSpPr>
        <p:spPr>
          <a:xfrm>
            <a:off x="8152565" y="6007330"/>
            <a:ext cx="916069" cy="1963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 name="Rektangel 13"/>
          <p:cNvSpPr/>
          <p:nvPr/>
        </p:nvSpPr>
        <p:spPr>
          <a:xfrm>
            <a:off x="10445319" y="6007330"/>
            <a:ext cx="551734" cy="15170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 name="Rektangel 14"/>
          <p:cNvSpPr/>
          <p:nvPr/>
        </p:nvSpPr>
        <p:spPr>
          <a:xfrm>
            <a:off x="8152565" y="6359657"/>
            <a:ext cx="881172" cy="31084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 name="Rektangel 15"/>
          <p:cNvSpPr/>
          <p:nvPr/>
        </p:nvSpPr>
        <p:spPr>
          <a:xfrm>
            <a:off x="9529250" y="6418971"/>
            <a:ext cx="916069" cy="1963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7" name="Tekstfelt 16"/>
          <p:cNvSpPr txBox="1"/>
          <p:nvPr/>
        </p:nvSpPr>
        <p:spPr>
          <a:xfrm>
            <a:off x="6901391" y="2724498"/>
            <a:ext cx="1736885" cy="1015663"/>
          </a:xfrm>
          <a:prstGeom prst="rect">
            <a:avLst/>
          </a:prstGeom>
          <a:solidFill>
            <a:schemeClr val="bg1"/>
          </a:solidFill>
        </p:spPr>
        <p:txBody>
          <a:bodyPr wrap="square" rtlCol="0">
            <a:spAutoFit/>
          </a:bodyPr>
          <a:lstStyle/>
          <a:p>
            <a:r>
              <a:rPr lang="da-DK" sz="1200" dirty="0" smtClean="0"/>
              <a:t>Husk: </a:t>
            </a:r>
            <a:r>
              <a:rPr lang="da-DK" sz="1200" u="sng" dirty="0" smtClean="0"/>
              <a:t>Altid</a:t>
            </a:r>
            <a:r>
              <a:rPr lang="da-DK" sz="1200" dirty="0" smtClean="0"/>
              <a:t> med det nyeste baggrunds billede, hvorpå det gravede minivådområde fremgår. </a:t>
            </a:r>
            <a:endParaRPr lang="da-DK" sz="1200" dirty="0"/>
          </a:p>
        </p:txBody>
      </p:sp>
      <p:sp>
        <p:nvSpPr>
          <p:cNvPr id="19" name="Tekstfelt 18"/>
          <p:cNvSpPr txBox="1"/>
          <p:nvPr/>
        </p:nvSpPr>
        <p:spPr>
          <a:xfrm rot="20002428">
            <a:off x="3780015" y="1802498"/>
            <a:ext cx="3692070" cy="1107996"/>
          </a:xfrm>
          <a:prstGeom prst="rect">
            <a:avLst/>
          </a:prstGeom>
          <a:noFill/>
          <a:ln w="22225">
            <a:solidFill>
              <a:srgbClr val="FF0000"/>
            </a:solidFill>
          </a:ln>
          <a:effectLst>
            <a:outerShdw blurRad="50800" dist="38100" dir="2700000" algn="tl" rotWithShape="0">
              <a:prstClr val="black">
                <a:alpha val="40000"/>
              </a:prstClr>
            </a:outerShdw>
          </a:effectLst>
        </p:spPr>
        <p:txBody>
          <a:bodyPr wrap="square" rtlCol="0">
            <a:spAutoFit/>
          </a:bodyPr>
          <a:lstStyle/>
          <a:p>
            <a:r>
              <a:rPr lang="da-DK" sz="6600" dirty="0" smtClean="0">
                <a:solidFill>
                  <a:srgbClr val="FF0000"/>
                </a:solidFill>
              </a:rPr>
              <a:t>Eksempel</a:t>
            </a:r>
            <a:endParaRPr lang="da-DK" sz="5400" dirty="0">
              <a:solidFill>
                <a:srgbClr val="FF0000"/>
              </a:solidFill>
            </a:endParaRPr>
          </a:p>
        </p:txBody>
      </p:sp>
      <p:sp>
        <p:nvSpPr>
          <p:cNvPr id="18" name="Rektangel 17"/>
          <p:cNvSpPr/>
          <p:nvPr/>
        </p:nvSpPr>
        <p:spPr>
          <a:xfrm>
            <a:off x="0" y="0"/>
            <a:ext cx="1510029" cy="369332"/>
          </a:xfrm>
          <a:prstGeom prst="rect">
            <a:avLst/>
          </a:prstGeom>
        </p:spPr>
        <p:txBody>
          <a:bodyPr wrap="none">
            <a:spAutoFit/>
          </a:bodyPr>
          <a:lstStyle/>
          <a:p>
            <a:r>
              <a:rPr lang="da-DK" b="1" dirty="0" smtClean="0"/>
              <a:t>Oversigtskort </a:t>
            </a:r>
            <a:endParaRPr lang="da-DK" b="1" dirty="0"/>
          </a:p>
        </p:txBody>
      </p:sp>
    </p:spTree>
    <p:extLst>
      <p:ext uri="{BB962C8B-B14F-4D97-AF65-F5344CB8AC3E}">
        <p14:creationId xmlns:p14="http://schemas.microsoft.com/office/powerpoint/2010/main" val="3510913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lidenummer 3"/>
          <p:cNvSpPr>
            <a:spLocks noGrp="1"/>
          </p:cNvSpPr>
          <p:nvPr>
            <p:ph type="sldNum" sz="quarter" idx="12"/>
          </p:nvPr>
        </p:nvSpPr>
        <p:spPr/>
        <p:txBody>
          <a:bodyPr/>
          <a:lstStyle/>
          <a:p>
            <a:fld id="{556CDCFB-CBEE-4DDC-9225-BD86DB889538}" type="slidenum">
              <a:rPr lang="da-DK" smtClean="0"/>
              <a:t>5</a:t>
            </a:fld>
            <a:endParaRPr lang="da-DK" dirty="0"/>
          </a:p>
        </p:txBody>
      </p:sp>
      <p:sp>
        <p:nvSpPr>
          <p:cNvPr id="6" name="Tekstfelt 5"/>
          <p:cNvSpPr txBox="1"/>
          <p:nvPr/>
        </p:nvSpPr>
        <p:spPr>
          <a:xfrm>
            <a:off x="108355" y="682814"/>
            <a:ext cx="11245445" cy="3108543"/>
          </a:xfrm>
          <a:prstGeom prst="rect">
            <a:avLst/>
          </a:prstGeom>
          <a:noFill/>
        </p:spPr>
        <p:txBody>
          <a:bodyPr wrap="square" rtlCol="0">
            <a:spAutoFit/>
          </a:bodyPr>
          <a:lstStyle/>
          <a:p>
            <a:r>
              <a:rPr lang="da-DK" sz="2000" b="1" dirty="0" smtClean="0"/>
              <a:t>Indsendelse af billeddokumentation</a:t>
            </a:r>
          </a:p>
          <a:p>
            <a:endParaRPr lang="da-DK" sz="800" dirty="0"/>
          </a:p>
          <a:p>
            <a:r>
              <a:rPr lang="da-DK" sz="1600" dirty="0" smtClean="0"/>
              <a:t>For at billederne kan vurderes af LBST, er det vigtigt at billederne er tydelige og af høj fotokvalitet. </a:t>
            </a:r>
          </a:p>
          <a:p>
            <a:endParaRPr lang="da-DK" sz="1600" dirty="0"/>
          </a:p>
          <a:p>
            <a:r>
              <a:rPr lang="da-DK" sz="1600" dirty="0" smtClean="0"/>
              <a:t>Der må ikke være tvivl om, hvilke elementer billederne henviser til. </a:t>
            </a:r>
          </a:p>
          <a:p>
            <a:endParaRPr lang="da-DK" sz="1600" dirty="0" smtClean="0"/>
          </a:p>
          <a:p>
            <a:r>
              <a:rPr lang="da-DK" sz="1600" dirty="0" smtClean="0"/>
              <a:t>Der kan med fordel anvendes dronebilleder, men nærbilleder er lige så vigtige</a:t>
            </a:r>
            <a:r>
              <a:rPr lang="da-DK" sz="1600" dirty="0" smtClean="0">
                <a:sym typeface="Wingdings" panose="05000000000000000000" pitchFamily="2" charset="2"/>
              </a:rPr>
              <a:t>. </a:t>
            </a:r>
            <a:r>
              <a:rPr lang="da-DK" sz="1600" dirty="0" smtClean="0"/>
              <a:t> </a:t>
            </a:r>
          </a:p>
          <a:p>
            <a:endParaRPr lang="da-DK" sz="1600" dirty="0"/>
          </a:p>
          <a:p>
            <a:r>
              <a:rPr lang="da-DK" sz="1600" dirty="0"/>
              <a:t>Der må meget gerne være </a:t>
            </a:r>
            <a:r>
              <a:rPr lang="da-DK" sz="1600" dirty="0" smtClean="0"/>
              <a:t>billeder </a:t>
            </a:r>
            <a:r>
              <a:rPr lang="da-DK" sz="1600" dirty="0"/>
              <a:t>fra selve </a:t>
            </a:r>
            <a:r>
              <a:rPr lang="da-DK" sz="1600" dirty="0" smtClean="0"/>
              <a:t>anlægsfasen, til der er kommet vand i minivådområdet. </a:t>
            </a:r>
          </a:p>
          <a:p>
            <a:endParaRPr lang="da-DK" sz="1600" dirty="0" smtClean="0"/>
          </a:p>
          <a:p>
            <a:endParaRPr lang="da-DK" sz="1600" dirty="0" smtClean="0"/>
          </a:p>
          <a:p>
            <a:r>
              <a:rPr lang="da-DK" sz="1600" dirty="0" smtClean="0"/>
              <a:t>NB. Det er nemt at trække billederne fra din dokumentmappe, og over på dets placering i dette PowerPoint.</a:t>
            </a:r>
          </a:p>
          <a:p>
            <a:endParaRPr lang="da-DK" sz="800" dirty="0"/>
          </a:p>
        </p:txBody>
      </p:sp>
    </p:spTree>
    <p:extLst>
      <p:ext uri="{BB962C8B-B14F-4D97-AF65-F5344CB8AC3E}">
        <p14:creationId xmlns:p14="http://schemas.microsoft.com/office/powerpoint/2010/main" val="629139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556CDCFB-CBEE-4DDC-9225-BD86DB889538}" type="slidenum">
              <a:rPr lang="da-DK" smtClean="0"/>
              <a:t>6</a:t>
            </a:fld>
            <a:endParaRPr lang="da-DK" dirty="0"/>
          </a:p>
        </p:txBody>
      </p:sp>
      <p:sp>
        <p:nvSpPr>
          <p:cNvPr id="4" name="Tekstfelt 3"/>
          <p:cNvSpPr txBox="1"/>
          <p:nvPr/>
        </p:nvSpPr>
        <p:spPr>
          <a:xfrm>
            <a:off x="0" y="85931"/>
            <a:ext cx="12192000" cy="5970865"/>
          </a:xfrm>
          <a:prstGeom prst="rect">
            <a:avLst/>
          </a:prstGeom>
          <a:noFill/>
        </p:spPr>
        <p:txBody>
          <a:bodyPr wrap="square" rtlCol="0">
            <a:spAutoFit/>
          </a:bodyPr>
          <a:lstStyle/>
          <a:p>
            <a:pPr lvl="0"/>
            <a:r>
              <a:rPr lang="da-DK" sz="1500" b="1" u="sng" dirty="0" smtClean="0">
                <a:solidFill>
                  <a:prstClr val="black"/>
                </a:solidFill>
              </a:rPr>
              <a:t>Vejledning </a:t>
            </a:r>
            <a:r>
              <a:rPr lang="da-DK" sz="1500" b="1" u="sng" dirty="0">
                <a:solidFill>
                  <a:prstClr val="black"/>
                </a:solidFill>
              </a:rPr>
              <a:t>til billeddokumentation:</a:t>
            </a:r>
          </a:p>
          <a:p>
            <a:pPr lvl="0"/>
            <a:endParaRPr lang="da-DK" sz="800" dirty="0">
              <a:solidFill>
                <a:prstClr val="black"/>
              </a:solidFill>
            </a:endParaRPr>
          </a:p>
          <a:p>
            <a:pPr lvl="0"/>
            <a:r>
              <a:rPr lang="da-DK" sz="1500" dirty="0">
                <a:solidFill>
                  <a:prstClr val="black"/>
                </a:solidFill>
              </a:rPr>
              <a:t>Ved hvert billede er der et beskrivelsesfelt, dette felt skal udfyldes. </a:t>
            </a:r>
          </a:p>
          <a:p>
            <a:pPr lvl="0"/>
            <a:endParaRPr lang="da-DK" sz="800" dirty="0">
              <a:solidFill>
                <a:prstClr val="black"/>
              </a:solidFill>
            </a:endParaRPr>
          </a:p>
          <a:p>
            <a:pPr lvl="0"/>
            <a:r>
              <a:rPr lang="da-DK" sz="1500" dirty="0">
                <a:solidFill>
                  <a:prstClr val="black"/>
                </a:solidFill>
              </a:rPr>
              <a:t>Siderne må gerne kopieres, så der indsendes flere sider af samme element, fx. Hvis der er flere </a:t>
            </a:r>
            <a:r>
              <a:rPr lang="da-DK" sz="1500" dirty="0" smtClean="0">
                <a:solidFill>
                  <a:prstClr val="black"/>
                </a:solidFill>
              </a:rPr>
              <a:t>udløbsrør. </a:t>
            </a:r>
            <a:endParaRPr lang="da-DK" sz="1500" dirty="0">
              <a:solidFill>
                <a:prstClr val="black"/>
              </a:solidFill>
            </a:endParaRPr>
          </a:p>
          <a:p>
            <a:pPr lvl="0"/>
            <a:endParaRPr lang="da-DK" sz="800" dirty="0">
              <a:solidFill>
                <a:prstClr val="black"/>
              </a:solidFill>
            </a:endParaRPr>
          </a:p>
          <a:p>
            <a:pPr lvl="0"/>
            <a:r>
              <a:rPr lang="da-DK" sz="1500" u="sng" dirty="0">
                <a:solidFill>
                  <a:prstClr val="black"/>
                </a:solidFill>
              </a:rPr>
              <a:t>OBS</a:t>
            </a:r>
            <a:r>
              <a:rPr lang="da-DK" sz="1500" dirty="0">
                <a:solidFill>
                  <a:prstClr val="black"/>
                </a:solidFill>
              </a:rPr>
              <a:t>. Ved flere af elementerne skal der være afstandsbillede og nærbillede. Dette fremgår ved det enkelte element. </a:t>
            </a:r>
          </a:p>
          <a:p>
            <a:pPr lvl="0"/>
            <a:endParaRPr lang="da-DK" sz="800" dirty="0">
              <a:solidFill>
                <a:prstClr val="black"/>
              </a:solidFill>
            </a:endParaRPr>
          </a:p>
          <a:p>
            <a:pPr lvl="0"/>
            <a:r>
              <a:rPr lang="da-DK" i="1" dirty="0">
                <a:solidFill>
                  <a:prstClr val="black"/>
                </a:solidFill>
              </a:rPr>
              <a:t>Billeder der skal fremgå af det indsendte materiale:</a:t>
            </a:r>
          </a:p>
          <a:p>
            <a:pPr marL="342900" lvl="0" indent="-342900">
              <a:buFont typeface="+mj-lt"/>
              <a:buAutoNum type="alphaLcParenR"/>
            </a:pPr>
            <a:r>
              <a:rPr lang="da-DK" sz="1600" i="1" dirty="0">
                <a:solidFill>
                  <a:prstClr val="black"/>
                </a:solidFill>
              </a:rPr>
              <a:t>Div. billeder fra </a:t>
            </a:r>
            <a:r>
              <a:rPr lang="da-DK" sz="1600" i="1" dirty="0" smtClean="0">
                <a:solidFill>
                  <a:prstClr val="black"/>
                </a:solidFill>
              </a:rPr>
              <a:t>anlægsfasen</a:t>
            </a:r>
            <a:endParaRPr lang="da-DK" sz="1600" i="1" dirty="0">
              <a:solidFill>
                <a:prstClr val="black"/>
              </a:solidFill>
            </a:endParaRPr>
          </a:p>
          <a:p>
            <a:pPr marL="342900" lvl="0" indent="-342900">
              <a:buFont typeface="+mj-lt"/>
              <a:buAutoNum type="alphaLcParenR"/>
            </a:pPr>
            <a:r>
              <a:rPr lang="da-DK" sz="1600" i="1" dirty="0">
                <a:solidFill>
                  <a:prstClr val="black"/>
                </a:solidFill>
              </a:rPr>
              <a:t>View over hele minivådområdet, gerne </a:t>
            </a:r>
            <a:r>
              <a:rPr lang="da-DK" sz="1600" i="1" dirty="0" smtClean="0">
                <a:solidFill>
                  <a:prstClr val="black"/>
                </a:solidFill>
              </a:rPr>
              <a:t>dronebillede</a:t>
            </a:r>
            <a:endParaRPr lang="da-DK" sz="1600" i="1" dirty="0">
              <a:solidFill>
                <a:prstClr val="black"/>
              </a:solidFill>
            </a:endParaRPr>
          </a:p>
          <a:p>
            <a:pPr marL="342900" lvl="0" indent="-342900">
              <a:buFont typeface="+mj-lt"/>
              <a:buAutoNum type="alphaLcParenR"/>
            </a:pPr>
            <a:r>
              <a:rPr lang="da-DK" sz="1600" i="1" dirty="0">
                <a:solidFill>
                  <a:prstClr val="black"/>
                </a:solidFill>
              </a:rPr>
              <a:t>Sedimentationsbassin, fotodokumenteres så man kan se hele bassinet med samtlige rør</a:t>
            </a:r>
          </a:p>
          <a:p>
            <a:pPr marL="342900" lvl="0" indent="-342900">
              <a:buFont typeface="+mj-lt"/>
              <a:buAutoNum type="alphaLcParenR"/>
            </a:pPr>
            <a:r>
              <a:rPr lang="da-DK" sz="1600" i="1" dirty="0" smtClean="0">
                <a:solidFill>
                  <a:prstClr val="black"/>
                </a:solidFill>
              </a:rPr>
              <a:t>Indløbsrør, pumpe eller grøft </a:t>
            </a:r>
            <a:r>
              <a:rPr lang="da-DK" sz="1600" i="1" dirty="0">
                <a:solidFill>
                  <a:prstClr val="black"/>
                </a:solidFill>
              </a:rPr>
              <a:t>i </a:t>
            </a:r>
            <a:r>
              <a:rPr lang="da-DK" sz="1600" i="1" dirty="0" smtClean="0">
                <a:solidFill>
                  <a:prstClr val="black"/>
                </a:solidFill>
              </a:rPr>
              <a:t>sedimentionsbassin</a:t>
            </a:r>
          </a:p>
          <a:p>
            <a:pPr marL="800100" lvl="1" indent="-342900">
              <a:buAutoNum type="arabicParenR"/>
            </a:pPr>
            <a:r>
              <a:rPr lang="da-DK" sz="1600" i="1" dirty="0" smtClean="0">
                <a:solidFill>
                  <a:prstClr val="black"/>
                </a:solidFill>
              </a:rPr>
              <a:t>Indløb med rør: </a:t>
            </a:r>
            <a:r>
              <a:rPr lang="da-DK" sz="1600" i="1" dirty="0">
                <a:solidFill>
                  <a:prstClr val="black"/>
                </a:solidFill>
              </a:rPr>
              <a:t>b</a:t>
            </a:r>
            <a:r>
              <a:rPr lang="da-DK" sz="1600" i="1" dirty="0" smtClean="0">
                <a:solidFill>
                  <a:prstClr val="black"/>
                </a:solidFill>
              </a:rPr>
              <a:t>illede </a:t>
            </a:r>
            <a:r>
              <a:rPr lang="da-DK" sz="1600" i="1" dirty="0">
                <a:solidFill>
                  <a:prstClr val="black"/>
                </a:solidFill>
              </a:rPr>
              <a:t>af indløbsrør opmålt med tommestok, hvor diameteren tydeligt fremgår. </a:t>
            </a:r>
            <a:r>
              <a:rPr lang="da-DK" sz="1600" i="1" dirty="0" smtClean="0">
                <a:solidFill>
                  <a:prstClr val="black"/>
                </a:solidFill>
              </a:rPr>
              <a:t>Afstandsbillede </a:t>
            </a:r>
            <a:r>
              <a:rPr lang="da-DK" sz="1600" i="1" dirty="0">
                <a:solidFill>
                  <a:prstClr val="black"/>
                </a:solidFill>
              </a:rPr>
              <a:t>og </a:t>
            </a:r>
            <a:r>
              <a:rPr lang="da-DK" sz="1600" i="1" dirty="0" smtClean="0">
                <a:solidFill>
                  <a:prstClr val="black"/>
                </a:solidFill>
              </a:rPr>
              <a:t>nærbillede</a:t>
            </a:r>
            <a:endParaRPr lang="da-DK" sz="1600" i="1" dirty="0">
              <a:solidFill>
                <a:prstClr val="black"/>
              </a:solidFill>
            </a:endParaRPr>
          </a:p>
          <a:p>
            <a:pPr marL="800100" lvl="1" indent="-342900">
              <a:buFontTx/>
              <a:buAutoNum type="arabicParenR"/>
            </a:pPr>
            <a:r>
              <a:rPr lang="da-DK" sz="1600" i="1" dirty="0" smtClean="0">
                <a:solidFill>
                  <a:prstClr val="black"/>
                </a:solidFill>
              </a:rPr>
              <a:t>Indløb med pumpe</a:t>
            </a:r>
            <a:r>
              <a:rPr lang="da-DK" sz="1600" i="1" dirty="0">
                <a:solidFill>
                  <a:prstClr val="black"/>
                </a:solidFill>
              </a:rPr>
              <a:t>: billede af </a:t>
            </a:r>
            <a:r>
              <a:rPr lang="da-DK" sz="1600" i="1" dirty="0" smtClean="0">
                <a:solidFill>
                  <a:prstClr val="black"/>
                </a:solidFill>
              </a:rPr>
              <a:t>pumpens udløbsrør i sedimentationsbassinet opmålt </a:t>
            </a:r>
            <a:r>
              <a:rPr lang="da-DK" sz="1600" i="1" dirty="0">
                <a:solidFill>
                  <a:prstClr val="black"/>
                </a:solidFill>
              </a:rPr>
              <a:t>med tommestok, hvor diameteren tydeligt </a:t>
            </a:r>
            <a:r>
              <a:rPr lang="da-DK" sz="1600" i="1" dirty="0" smtClean="0">
                <a:solidFill>
                  <a:prstClr val="black"/>
                </a:solidFill>
              </a:rPr>
              <a:t>fremgår Billede af pumpen, samt afstandsbillede og nærbillede af pumpens udløbsrør i sedimentationsbassinet</a:t>
            </a:r>
            <a:endParaRPr lang="da-DK" sz="1600" i="1" dirty="0">
              <a:solidFill>
                <a:prstClr val="black"/>
              </a:solidFill>
            </a:endParaRPr>
          </a:p>
          <a:p>
            <a:pPr marL="800100" lvl="1" indent="-342900">
              <a:buAutoNum type="arabicParenR"/>
            </a:pPr>
            <a:r>
              <a:rPr lang="da-DK" sz="1600" i="1" dirty="0" smtClean="0"/>
              <a:t>Indløb </a:t>
            </a:r>
            <a:r>
              <a:rPr lang="da-DK" sz="1600" i="1" dirty="0"/>
              <a:t>med </a:t>
            </a:r>
            <a:r>
              <a:rPr lang="da-DK" sz="1600" i="1" dirty="0" smtClean="0"/>
              <a:t>grøft: </a:t>
            </a:r>
            <a:r>
              <a:rPr lang="da-DK" sz="1600" i="1" dirty="0"/>
              <a:t>skal </a:t>
            </a:r>
            <a:r>
              <a:rPr lang="da-DK" sz="1600" i="1" dirty="0" smtClean="0"/>
              <a:t>fotodokumenteres med et billede ind mod sedimentationsbassinet</a:t>
            </a:r>
          </a:p>
          <a:p>
            <a:pPr marL="342900" lvl="0" indent="-342900">
              <a:buFont typeface="+mj-lt"/>
              <a:buAutoNum type="alphaLcParenR"/>
            </a:pPr>
            <a:r>
              <a:rPr lang="da-DK" sz="1600" i="1" dirty="0" smtClean="0">
                <a:solidFill>
                  <a:prstClr val="black"/>
                </a:solidFill>
              </a:rPr>
              <a:t>Bræmme eller overrisling mellem sedimentationsbassin og 1. dybe zone</a:t>
            </a:r>
          </a:p>
          <a:p>
            <a:pPr marL="342900" lvl="0" indent="-342900">
              <a:buFont typeface="+mj-lt"/>
              <a:buAutoNum type="alphaLcParenR"/>
            </a:pPr>
            <a:r>
              <a:rPr lang="da-DK" sz="1600" i="1" dirty="0" smtClean="0">
                <a:solidFill>
                  <a:prstClr val="black"/>
                </a:solidFill>
              </a:rPr>
              <a:t>Neddykket udløbsrør, </a:t>
            </a:r>
            <a:r>
              <a:rPr lang="da-DK" sz="1600" i="1" dirty="0">
                <a:solidFill>
                  <a:prstClr val="black"/>
                </a:solidFill>
              </a:rPr>
              <a:t>billede af udløbsrør opmålt med tommestok, hvor diameteren tydeligt fremgår</a:t>
            </a:r>
            <a:r>
              <a:rPr lang="da-DK" sz="1600" i="1" dirty="0" smtClean="0">
                <a:solidFill>
                  <a:prstClr val="black"/>
                </a:solidFill>
              </a:rPr>
              <a:t>. </a:t>
            </a:r>
            <a:r>
              <a:rPr lang="da-DK" sz="1600" i="1" dirty="0">
                <a:solidFill>
                  <a:prstClr val="black"/>
                </a:solidFill>
              </a:rPr>
              <a:t>Afstandsbillede og </a:t>
            </a:r>
            <a:r>
              <a:rPr lang="da-DK" sz="1600" i="1" dirty="0" smtClean="0">
                <a:solidFill>
                  <a:prstClr val="black"/>
                </a:solidFill>
              </a:rPr>
              <a:t>nærbillede. Hvis udløbsrøret ligger under vand, tages billederne ved iltningstrappen/brønden</a:t>
            </a:r>
            <a:endParaRPr lang="da-DK" sz="1600" i="1" dirty="0">
              <a:solidFill>
                <a:prstClr val="black"/>
              </a:solidFill>
            </a:endParaRPr>
          </a:p>
          <a:p>
            <a:pPr marL="342900" lvl="0" indent="-342900">
              <a:buFont typeface="+mj-lt"/>
              <a:buAutoNum type="alphaLcParenR"/>
            </a:pPr>
            <a:r>
              <a:rPr lang="da-DK" sz="1600" i="1" dirty="0">
                <a:solidFill>
                  <a:prstClr val="black"/>
                </a:solidFill>
              </a:rPr>
              <a:t>Iltningsbrønd og/eller </a:t>
            </a:r>
            <a:r>
              <a:rPr lang="da-DK" sz="1600" i="1" dirty="0" smtClean="0">
                <a:solidFill>
                  <a:prstClr val="black"/>
                </a:solidFill>
              </a:rPr>
              <a:t>iltningstrappe</a:t>
            </a:r>
            <a:endParaRPr lang="da-DK" sz="1600" i="1" dirty="0">
              <a:solidFill>
                <a:prstClr val="black"/>
              </a:solidFill>
            </a:endParaRPr>
          </a:p>
          <a:p>
            <a:pPr marL="342900" lvl="0" indent="-342900">
              <a:buFont typeface="+mj-lt"/>
              <a:buAutoNum type="alphaLcParenR"/>
            </a:pPr>
            <a:r>
              <a:rPr lang="da-DK" sz="1600" i="1" dirty="0" smtClean="0">
                <a:solidFill>
                  <a:prstClr val="black"/>
                </a:solidFill>
              </a:rPr>
              <a:t>Tilsåede </a:t>
            </a:r>
            <a:r>
              <a:rPr lang="da-DK" sz="1600" i="1" dirty="0">
                <a:solidFill>
                  <a:prstClr val="black"/>
                </a:solidFill>
              </a:rPr>
              <a:t>brinker. 1-2 billeder. Hvis der ikke er udsået frø endnu, skal der indsendes faktura med udbetalingsanmodningen </a:t>
            </a:r>
            <a:endParaRPr lang="da-DK" sz="1600" i="1" dirty="0" smtClean="0">
              <a:solidFill>
                <a:prstClr val="black"/>
              </a:solidFill>
            </a:endParaRPr>
          </a:p>
          <a:p>
            <a:pPr marL="342900" indent="-342900">
              <a:buFont typeface="+mj-lt"/>
              <a:buAutoNum type="alphaLcParenR"/>
            </a:pPr>
            <a:r>
              <a:rPr lang="da-DK" sz="1600" i="1" dirty="0" smtClean="0"/>
              <a:t> Skilt. Se regler vedr. skiltning i vejledningen.</a:t>
            </a:r>
            <a:endParaRPr lang="da-DK" sz="1600" i="1" dirty="0"/>
          </a:p>
          <a:p>
            <a:pPr marL="342900" lvl="0" indent="-342900">
              <a:buFont typeface="+mj-lt"/>
              <a:buAutoNum type="alphaLcParenR"/>
            </a:pPr>
            <a:r>
              <a:rPr lang="da-DK" sz="1600" i="1" dirty="0" smtClean="0">
                <a:solidFill>
                  <a:prstClr val="black"/>
                </a:solidFill>
              </a:rPr>
              <a:t>Hvis </a:t>
            </a:r>
            <a:r>
              <a:rPr lang="da-DK" sz="1600" i="1" dirty="0">
                <a:solidFill>
                  <a:prstClr val="black"/>
                </a:solidFill>
              </a:rPr>
              <a:t>der er etableret </a:t>
            </a:r>
            <a:r>
              <a:rPr lang="da-DK" sz="1600" i="1" dirty="0" smtClean="0">
                <a:solidFill>
                  <a:prstClr val="black"/>
                </a:solidFill>
              </a:rPr>
              <a:t>lermembran, indsættes </a:t>
            </a:r>
            <a:r>
              <a:rPr lang="da-DK" sz="1600" i="1" dirty="0">
                <a:solidFill>
                  <a:prstClr val="black"/>
                </a:solidFill>
              </a:rPr>
              <a:t>der billeder fra </a:t>
            </a:r>
            <a:r>
              <a:rPr lang="da-DK" sz="1600" i="1" dirty="0" smtClean="0">
                <a:solidFill>
                  <a:prstClr val="black"/>
                </a:solidFill>
              </a:rPr>
              <a:t>anlægsarbejdet</a:t>
            </a:r>
          </a:p>
          <a:p>
            <a:pPr marL="342900" indent="-342900">
              <a:buFont typeface="+mj-lt"/>
              <a:buAutoNum type="alphaLcParenR"/>
            </a:pPr>
            <a:r>
              <a:rPr lang="da-DK" sz="1600" i="1" dirty="0" smtClean="0">
                <a:solidFill>
                  <a:prstClr val="black"/>
                </a:solidFill>
              </a:rPr>
              <a:t>Hvis der er søgt om tilskud til vandplanter, indsættes </a:t>
            </a:r>
            <a:r>
              <a:rPr lang="da-DK" sz="1600" i="1" dirty="0">
                <a:solidFill>
                  <a:prstClr val="black"/>
                </a:solidFill>
              </a:rPr>
              <a:t>der billeder fra </a:t>
            </a:r>
            <a:r>
              <a:rPr lang="da-DK" sz="1600" i="1" dirty="0" smtClean="0">
                <a:solidFill>
                  <a:prstClr val="black"/>
                </a:solidFill>
              </a:rPr>
              <a:t>anlægsarbejdet</a:t>
            </a:r>
            <a:r>
              <a:rPr lang="da-DK" sz="1600" i="1" dirty="0">
                <a:solidFill>
                  <a:prstClr val="black"/>
                </a:solidFill>
              </a:rPr>
              <a:t> </a:t>
            </a:r>
            <a:r>
              <a:rPr lang="da-DK" sz="1600" i="1" dirty="0" smtClean="0">
                <a:solidFill>
                  <a:prstClr val="black"/>
                </a:solidFill>
              </a:rPr>
              <a:t>eller efter udplantning</a:t>
            </a:r>
          </a:p>
          <a:p>
            <a:pPr marL="342900" lvl="0" indent="-342900">
              <a:buFont typeface="+mj-lt"/>
              <a:buAutoNum type="alphaLcParenR"/>
            </a:pPr>
            <a:r>
              <a:rPr lang="da-DK" sz="1600" i="1" dirty="0" smtClean="0">
                <a:solidFill>
                  <a:prstClr val="black"/>
                </a:solidFill>
              </a:rPr>
              <a:t>Diverse</a:t>
            </a:r>
            <a:r>
              <a:rPr lang="da-DK" sz="1600" i="1" dirty="0">
                <a:solidFill>
                  <a:prstClr val="black"/>
                </a:solidFill>
              </a:rPr>
              <a:t>. Hvis der er yderligere </a:t>
            </a:r>
            <a:r>
              <a:rPr lang="da-DK" sz="1600" i="1" dirty="0" smtClean="0">
                <a:solidFill>
                  <a:prstClr val="black"/>
                </a:solidFill>
              </a:rPr>
              <a:t>informationer og billeder kan de indsættes her</a:t>
            </a:r>
            <a:endParaRPr lang="da-DK" dirty="0"/>
          </a:p>
        </p:txBody>
      </p:sp>
    </p:spTree>
    <p:extLst>
      <p:ext uri="{BB962C8B-B14F-4D97-AF65-F5344CB8AC3E}">
        <p14:creationId xmlns:p14="http://schemas.microsoft.com/office/powerpoint/2010/main" val="1713047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2"/>
          </p:nvPr>
        </p:nvSpPr>
        <p:spPr/>
        <p:txBody>
          <a:bodyPr/>
          <a:lstStyle/>
          <a:p>
            <a:endParaRPr lang="da-DK"/>
          </a:p>
        </p:txBody>
      </p:sp>
      <p:sp>
        <p:nvSpPr>
          <p:cNvPr id="3" name="Pladsholder til indhold 2"/>
          <p:cNvSpPr>
            <a:spLocks noGrp="1"/>
          </p:cNvSpPr>
          <p:nvPr>
            <p:ph sz="half" idx="1"/>
          </p:nvPr>
        </p:nvSpPr>
        <p:spPr/>
        <p:txBody>
          <a:bodyPr/>
          <a:lstStyle/>
          <a:p>
            <a:endParaRPr lang="da-DK" dirty="0"/>
          </a:p>
        </p:txBody>
      </p:sp>
      <p:sp>
        <p:nvSpPr>
          <p:cNvPr id="12" name="Tekstfelt 11"/>
          <p:cNvSpPr txBox="1"/>
          <p:nvPr/>
        </p:nvSpPr>
        <p:spPr>
          <a:xfrm>
            <a:off x="838200" y="853606"/>
            <a:ext cx="1290097" cy="646331"/>
          </a:xfrm>
          <a:prstGeom prst="rect">
            <a:avLst/>
          </a:prstGeom>
          <a:noFill/>
        </p:spPr>
        <p:txBody>
          <a:bodyPr wrap="none" rtlCol="0">
            <a:spAutoFit/>
          </a:bodyPr>
          <a:lstStyle/>
          <a:p>
            <a:r>
              <a:rPr lang="da-DK" u="sng" dirty="0" smtClean="0"/>
              <a:t>Beskrivelse:</a:t>
            </a:r>
          </a:p>
          <a:p>
            <a:endParaRPr lang="da-DK" u="sng" dirty="0" smtClean="0"/>
          </a:p>
        </p:txBody>
      </p:sp>
      <p:sp>
        <p:nvSpPr>
          <p:cNvPr id="14" name="Pladsholder til slidenummer 13"/>
          <p:cNvSpPr>
            <a:spLocks noGrp="1"/>
          </p:cNvSpPr>
          <p:nvPr>
            <p:ph type="sldNum" sz="quarter" idx="12"/>
          </p:nvPr>
        </p:nvSpPr>
        <p:spPr/>
        <p:txBody>
          <a:bodyPr/>
          <a:lstStyle/>
          <a:p>
            <a:fld id="{556CDCFB-CBEE-4DDC-9225-BD86DB889538}" type="slidenum">
              <a:rPr lang="da-DK" smtClean="0"/>
              <a:t>7</a:t>
            </a:fld>
            <a:endParaRPr lang="da-DK" dirty="0"/>
          </a:p>
        </p:txBody>
      </p:sp>
      <p:sp>
        <p:nvSpPr>
          <p:cNvPr id="15" name="Rektangel 14"/>
          <p:cNvSpPr/>
          <p:nvPr/>
        </p:nvSpPr>
        <p:spPr>
          <a:xfrm>
            <a:off x="838200" y="59976"/>
            <a:ext cx="3456844" cy="400110"/>
          </a:xfrm>
          <a:prstGeom prst="rect">
            <a:avLst/>
          </a:prstGeom>
        </p:spPr>
        <p:txBody>
          <a:bodyPr wrap="none">
            <a:spAutoFit/>
          </a:bodyPr>
          <a:lstStyle/>
          <a:p>
            <a:r>
              <a:rPr lang="da-DK" sz="2000" b="1" dirty="0" smtClean="0"/>
              <a:t>a) Div. Billeder fra anlægsfasen</a:t>
            </a:r>
            <a:endParaRPr lang="da-DK" sz="2000" b="1" dirty="0"/>
          </a:p>
        </p:txBody>
      </p:sp>
      <p:sp>
        <p:nvSpPr>
          <p:cNvPr id="13" name="Tekstfelt 12"/>
          <p:cNvSpPr txBox="1"/>
          <p:nvPr/>
        </p:nvSpPr>
        <p:spPr>
          <a:xfrm>
            <a:off x="6172200" y="853606"/>
            <a:ext cx="1396023" cy="646331"/>
          </a:xfrm>
          <a:prstGeom prst="rect">
            <a:avLst/>
          </a:prstGeom>
          <a:noFill/>
        </p:spPr>
        <p:txBody>
          <a:bodyPr wrap="none" rtlCol="0">
            <a:spAutoFit/>
          </a:bodyPr>
          <a:lstStyle/>
          <a:p>
            <a:r>
              <a:rPr lang="da-DK" u="sng" dirty="0" smtClean="0"/>
              <a:t>Beskrivelse: </a:t>
            </a:r>
          </a:p>
          <a:p>
            <a:r>
              <a:rPr lang="da-DK" dirty="0" smtClean="0"/>
              <a:t> </a:t>
            </a:r>
          </a:p>
        </p:txBody>
      </p:sp>
      <p:sp>
        <p:nvSpPr>
          <p:cNvPr id="8" name="Tekstfelt 7"/>
          <p:cNvSpPr txBox="1"/>
          <p:nvPr/>
        </p:nvSpPr>
        <p:spPr>
          <a:xfrm>
            <a:off x="3737811" y="2197768"/>
            <a:ext cx="184731" cy="369332"/>
          </a:xfrm>
          <a:prstGeom prst="rect">
            <a:avLst/>
          </a:prstGeom>
          <a:noFill/>
        </p:spPr>
        <p:txBody>
          <a:bodyPr wrap="none" rtlCol="0">
            <a:spAutoFit/>
          </a:bodyPr>
          <a:lstStyle/>
          <a:p>
            <a:endParaRPr lang="da-DK" dirty="0"/>
          </a:p>
        </p:txBody>
      </p:sp>
    </p:spTree>
    <p:extLst>
      <p:ext uri="{BB962C8B-B14F-4D97-AF65-F5344CB8AC3E}">
        <p14:creationId xmlns:p14="http://schemas.microsoft.com/office/powerpoint/2010/main" val="1912745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felt 11"/>
          <p:cNvSpPr txBox="1"/>
          <p:nvPr/>
        </p:nvSpPr>
        <p:spPr>
          <a:xfrm>
            <a:off x="838200" y="853606"/>
            <a:ext cx="1290097" cy="1200329"/>
          </a:xfrm>
          <a:prstGeom prst="rect">
            <a:avLst/>
          </a:prstGeom>
          <a:noFill/>
        </p:spPr>
        <p:txBody>
          <a:bodyPr wrap="none" rtlCol="0">
            <a:spAutoFit/>
          </a:bodyPr>
          <a:lstStyle/>
          <a:p>
            <a:r>
              <a:rPr lang="da-DK" u="sng" dirty="0" smtClean="0"/>
              <a:t>Beskrivelse:</a:t>
            </a:r>
          </a:p>
          <a:p>
            <a:r>
              <a:rPr lang="da-DK" dirty="0" smtClean="0"/>
              <a:t> </a:t>
            </a:r>
          </a:p>
          <a:p>
            <a:endParaRPr lang="da-DK" dirty="0"/>
          </a:p>
          <a:p>
            <a:endParaRPr lang="da-DK" dirty="0"/>
          </a:p>
        </p:txBody>
      </p:sp>
      <p:sp>
        <p:nvSpPr>
          <p:cNvPr id="14" name="Pladsholder til slidenummer 13"/>
          <p:cNvSpPr>
            <a:spLocks noGrp="1"/>
          </p:cNvSpPr>
          <p:nvPr>
            <p:ph type="sldNum" sz="quarter" idx="12"/>
          </p:nvPr>
        </p:nvSpPr>
        <p:spPr/>
        <p:txBody>
          <a:bodyPr/>
          <a:lstStyle/>
          <a:p>
            <a:fld id="{556CDCFB-CBEE-4DDC-9225-BD86DB889538}" type="slidenum">
              <a:rPr lang="da-DK" smtClean="0"/>
              <a:t>8</a:t>
            </a:fld>
            <a:endParaRPr lang="da-DK" dirty="0"/>
          </a:p>
        </p:txBody>
      </p:sp>
      <p:sp>
        <p:nvSpPr>
          <p:cNvPr id="15" name="Rektangel 14"/>
          <p:cNvSpPr/>
          <p:nvPr/>
        </p:nvSpPr>
        <p:spPr>
          <a:xfrm>
            <a:off x="838200" y="59976"/>
            <a:ext cx="6015749" cy="400110"/>
          </a:xfrm>
          <a:prstGeom prst="rect">
            <a:avLst/>
          </a:prstGeom>
        </p:spPr>
        <p:txBody>
          <a:bodyPr wrap="none">
            <a:spAutoFit/>
          </a:bodyPr>
          <a:lstStyle/>
          <a:p>
            <a:r>
              <a:rPr lang="da-DK" sz="2000" b="1" dirty="0" smtClean="0"/>
              <a:t>b) View </a:t>
            </a:r>
            <a:r>
              <a:rPr lang="da-DK" sz="2000" b="1" dirty="0"/>
              <a:t>over hele minivådområdet, gerne </a:t>
            </a:r>
            <a:r>
              <a:rPr lang="da-DK" sz="2000" b="1" dirty="0" smtClean="0"/>
              <a:t>dronebillede</a:t>
            </a:r>
            <a:endParaRPr lang="da-DK" sz="2000" b="1" dirty="0"/>
          </a:p>
        </p:txBody>
      </p:sp>
      <p:sp>
        <p:nvSpPr>
          <p:cNvPr id="13" name="Tekstfelt 12"/>
          <p:cNvSpPr txBox="1"/>
          <p:nvPr/>
        </p:nvSpPr>
        <p:spPr>
          <a:xfrm>
            <a:off x="6172200" y="853606"/>
            <a:ext cx="1342996" cy="923330"/>
          </a:xfrm>
          <a:prstGeom prst="rect">
            <a:avLst/>
          </a:prstGeom>
          <a:noFill/>
        </p:spPr>
        <p:txBody>
          <a:bodyPr wrap="none" rtlCol="0">
            <a:spAutoFit/>
          </a:bodyPr>
          <a:lstStyle/>
          <a:p>
            <a:r>
              <a:rPr lang="da-DK" u="sng" dirty="0" smtClean="0"/>
              <a:t>Beskrivelse: </a:t>
            </a:r>
          </a:p>
          <a:p>
            <a:endParaRPr lang="da-DK" dirty="0"/>
          </a:p>
          <a:p>
            <a:endParaRPr lang="da-DK" dirty="0"/>
          </a:p>
        </p:txBody>
      </p:sp>
      <p:sp>
        <p:nvSpPr>
          <p:cNvPr id="8" name="Tekstfelt 7"/>
          <p:cNvSpPr txBox="1"/>
          <p:nvPr/>
        </p:nvSpPr>
        <p:spPr>
          <a:xfrm>
            <a:off x="3737811" y="2197768"/>
            <a:ext cx="184731" cy="369332"/>
          </a:xfrm>
          <a:prstGeom prst="rect">
            <a:avLst/>
          </a:prstGeom>
          <a:noFill/>
        </p:spPr>
        <p:txBody>
          <a:bodyPr wrap="none" rtlCol="0">
            <a:spAutoFit/>
          </a:bodyPr>
          <a:lstStyle/>
          <a:p>
            <a:endParaRPr lang="da-DK" dirty="0"/>
          </a:p>
        </p:txBody>
      </p:sp>
      <p:sp>
        <p:nvSpPr>
          <p:cNvPr id="2" name="Pladsholder til indhold 1"/>
          <p:cNvSpPr>
            <a:spLocks noGrp="1"/>
          </p:cNvSpPr>
          <p:nvPr>
            <p:ph sz="half" idx="1"/>
          </p:nvPr>
        </p:nvSpPr>
        <p:spPr/>
        <p:txBody>
          <a:bodyPr/>
          <a:lstStyle/>
          <a:p>
            <a:endParaRPr lang="da-DK"/>
          </a:p>
        </p:txBody>
      </p:sp>
      <p:sp>
        <p:nvSpPr>
          <p:cNvPr id="4" name="Pladsholder til indhold 3"/>
          <p:cNvSpPr>
            <a:spLocks noGrp="1"/>
          </p:cNvSpPr>
          <p:nvPr>
            <p:ph sz="half" idx="2"/>
          </p:nvPr>
        </p:nvSpPr>
        <p:spPr/>
        <p:txBody>
          <a:bodyPr/>
          <a:lstStyle/>
          <a:p>
            <a:endParaRPr lang="da-DK"/>
          </a:p>
        </p:txBody>
      </p:sp>
    </p:spTree>
    <p:extLst>
      <p:ext uri="{BB962C8B-B14F-4D97-AF65-F5344CB8AC3E}">
        <p14:creationId xmlns:p14="http://schemas.microsoft.com/office/powerpoint/2010/main" val="2868396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9</a:t>
            </a:fld>
            <a:endParaRPr lang="da-DK" dirty="0"/>
          </a:p>
        </p:txBody>
      </p:sp>
      <p:sp>
        <p:nvSpPr>
          <p:cNvPr id="15" name="Rektangel 14"/>
          <p:cNvSpPr/>
          <p:nvPr/>
        </p:nvSpPr>
        <p:spPr>
          <a:xfrm>
            <a:off x="838200" y="59976"/>
            <a:ext cx="9778767" cy="400110"/>
          </a:xfrm>
          <a:prstGeom prst="rect">
            <a:avLst/>
          </a:prstGeom>
        </p:spPr>
        <p:txBody>
          <a:bodyPr wrap="none">
            <a:spAutoFit/>
          </a:bodyPr>
          <a:lstStyle/>
          <a:p>
            <a:r>
              <a:rPr lang="da-DK" sz="2000" b="1" dirty="0"/>
              <a:t>c</a:t>
            </a:r>
            <a:r>
              <a:rPr lang="da-DK" sz="2000" b="1" dirty="0" smtClean="0"/>
              <a:t>) Sedimentationsbassin</a:t>
            </a:r>
            <a:r>
              <a:rPr lang="da-DK" sz="2000" b="1" dirty="0"/>
              <a:t>, fotodokumenteres så man kan se hele bassinet med samtlige rør</a:t>
            </a:r>
          </a:p>
        </p:txBody>
      </p:sp>
      <p:sp>
        <p:nvSpPr>
          <p:cNvPr id="7" name="Tekstfelt 6"/>
          <p:cNvSpPr txBox="1"/>
          <p:nvPr/>
        </p:nvSpPr>
        <p:spPr>
          <a:xfrm>
            <a:off x="838200" y="853606"/>
            <a:ext cx="1342996" cy="923330"/>
          </a:xfrm>
          <a:prstGeom prst="rect">
            <a:avLst/>
          </a:prstGeom>
          <a:noFill/>
        </p:spPr>
        <p:txBody>
          <a:bodyPr wrap="none" rtlCol="0">
            <a:spAutoFit/>
          </a:bodyPr>
          <a:lstStyle/>
          <a:p>
            <a:r>
              <a:rPr lang="da-DK" u="sng" dirty="0" smtClean="0"/>
              <a:t>Beskrivelse: </a:t>
            </a:r>
          </a:p>
          <a:p>
            <a:endParaRPr lang="da-DK" dirty="0"/>
          </a:p>
          <a:p>
            <a:endParaRPr lang="da-DK" dirty="0"/>
          </a:p>
        </p:txBody>
      </p:sp>
      <p:sp>
        <p:nvSpPr>
          <p:cNvPr id="8" name="Tekstfelt 7"/>
          <p:cNvSpPr txBox="1"/>
          <p:nvPr/>
        </p:nvSpPr>
        <p:spPr>
          <a:xfrm>
            <a:off x="6172200" y="853606"/>
            <a:ext cx="5636059" cy="646331"/>
          </a:xfrm>
          <a:prstGeom prst="rect">
            <a:avLst/>
          </a:prstGeom>
          <a:noFill/>
        </p:spPr>
        <p:txBody>
          <a:bodyPr wrap="square" rtlCol="0">
            <a:spAutoFit/>
          </a:bodyPr>
          <a:lstStyle/>
          <a:p>
            <a:r>
              <a:rPr lang="da-DK" u="sng" dirty="0" smtClean="0"/>
              <a:t>Beskrivelse: </a:t>
            </a:r>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1938844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10</a:t>
            </a:fld>
            <a:endParaRPr lang="da-DK" dirty="0"/>
          </a:p>
        </p:txBody>
      </p:sp>
      <p:sp>
        <p:nvSpPr>
          <p:cNvPr id="15" name="Rektangel 14"/>
          <p:cNvSpPr/>
          <p:nvPr/>
        </p:nvSpPr>
        <p:spPr>
          <a:xfrm>
            <a:off x="838201" y="59975"/>
            <a:ext cx="11125200" cy="1015663"/>
          </a:xfrm>
          <a:prstGeom prst="rect">
            <a:avLst/>
          </a:prstGeom>
        </p:spPr>
        <p:txBody>
          <a:bodyPr wrap="square">
            <a:spAutoFit/>
          </a:bodyPr>
          <a:lstStyle/>
          <a:p>
            <a:pPr lvl="0"/>
            <a:r>
              <a:rPr lang="da-DK" sz="2000" dirty="0" smtClean="0">
                <a:solidFill>
                  <a:prstClr val="black"/>
                </a:solidFill>
              </a:rPr>
              <a:t>d) Indløbsrør</a:t>
            </a:r>
            <a:r>
              <a:rPr lang="da-DK" sz="2000" dirty="0">
                <a:solidFill>
                  <a:prstClr val="black"/>
                </a:solidFill>
              </a:rPr>
              <a:t>, pumpe eller grøft i sedimentionsbassin</a:t>
            </a:r>
          </a:p>
          <a:p>
            <a:pPr marL="800100" lvl="1" indent="-342900">
              <a:buAutoNum type="arabicParenR"/>
            </a:pPr>
            <a:r>
              <a:rPr lang="da-DK" sz="2000" b="1" dirty="0" smtClean="0">
                <a:solidFill>
                  <a:prstClr val="black"/>
                </a:solidFill>
              </a:rPr>
              <a:t>Indløb </a:t>
            </a:r>
            <a:r>
              <a:rPr lang="da-DK" sz="2000" b="1" dirty="0">
                <a:solidFill>
                  <a:prstClr val="black"/>
                </a:solidFill>
              </a:rPr>
              <a:t>med rør: billede af indløbsrør opmålt med tommestok, hvor diameteren tydeligt fremgår. Afstandsbillede og nærbillede</a:t>
            </a:r>
          </a:p>
        </p:txBody>
      </p:sp>
      <p:sp>
        <p:nvSpPr>
          <p:cNvPr id="7" name="Tekstfelt 6"/>
          <p:cNvSpPr txBox="1"/>
          <p:nvPr/>
        </p:nvSpPr>
        <p:spPr>
          <a:xfrm>
            <a:off x="838200" y="1034805"/>
            <a:ext cx="4008598" cy="923330"/>
          </a:xfrm>
          <a:prstGeom prst="rect">
            <a:avLst/>
          </a:prstGeom>
          <a:noFill/>
        </p:spPr>
        <p:txBody>
          <a:bodyPr wrap="none" rtlCol="0">
            <a:spAutoFit/>
          </a:bodyPr>
          <a:lstStyle/>
          <a:p>
            <a:r>
              <a:rPr lang="da-DK" u="sng" dirty="0" smtClean="0"/>
              <a:t>Indløbsrør </a:t>
            </a:r>
            <a:r>
              <a:rPr lang="da-DK" u="sng" dirty="0"/>
              <a:t>på afstand, uden tommestok: </a:t>
            </a:r>
          </a:p>
          <a:p>
            <a:endParaRPr lang="da-DK" dirty="0"/>
          </a:p>
          <a:p>
            <a:endParaRPr lang="da-DK" dirty="0"/>
          </a:p>
        </p:txBody>
      </p:sp>
      <p:sp>
        <p:nvSpPr>
          <p:cNvPr id="8" name="Tekstfelt 7"/>
          <p:cNvSpPr txBox="1"/>
          <p:nvPr/>
        </p:nvSpPr>
        <p:spPr>
          <a:xfrm>
            <a:off x="6172200" y="1079834"/>
            <a:ext cx="4182107" cy="923330"/>
          </a:xfrm>
          <a:prstGeom prst="rect">
            <a:avLst/>
          </a:prstGeom>
          <a:noFill/>
        </p:spPr>
        <p:txBody>
          <a:bodyPr wrap="none" rtlCol="0">
            <a:spAutoFit/>
          </a:bodyPr>
          <a:lstStyle/>
          <a:p>
            <a:r>
              <a:rPr lang="da-DK" u="sng" dirty="0"/>
              <a:t>Nærbillede af </a:t>
            </a:r>
            <a:r>
              <a:rPr lang="da-DK" u="sng" dirty="0" smtClean="0"/>
              <a:t>indløbsrør, </a:t>
            </a:r>
            <a:r>
              <a:rPr lang="da-DK" u="sng" dirty="0"/>
              <a:t>med tommestok: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5" name="Pladsholder til indhold 4"/>
          <p:cNvSpPr>
            <a:spLocks noGrp="1"/>
          </p:cNvSpPr>
          <p:nvPr>
            <p:ph sz="half" idx="2"/>
          </p:nvPr>
        </p:nvSpPr>
        <p:spPr/>
        <p:txBody>
          <a:bodyPr/>
          <a:lstStyle/>
          <a:p>
            <a:endParaRPr lang="da-DK"/>
          </a:p>
        </p:txBody>
      </p:sp>
    </p:spTree>
    <p:extLst>
      <p:ext uri="{BB962C8B-B14F-4D97-AF65-F5344CB8AC3E}">
        <p14:creationId xmlns:p14="http://schemas.microsoft.com/office/powerpoint/2010/main" val="3482176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11</a:t>
            </a:fld>
            <a:endParaRPr lang="da-DK" dirty="0"/>
          </a:p>
        </p:txBody>
      </p:sp>
      <p:sp>
        <p:nvSpPr>
          <p:cNvPr id="15" name="Rektangel 14"/>
          <p:cNvSpPr/>
          <p:nvPr/>
        </p:nvSpPr>
        <p:spPr>
          <a:xfrm>
            <a:off x="838201" y="59975"/>
            <a:ext cx="11125200" cy="1015663"/>
          </a:xfrm>
          <a:prstGeom prst="rect">
            <a:avLst/>
          </a:prstGeom>
        </p:spPr>
        <p:txBody>
          <a:bodyPr wrap="square">
            <a:spAutoFit/>
          </a:bodyPr>
          <a:lstStyle/>
          <a:p>
            <a:pPr lvl="0"/>
            <a:r>
              <a:rPr lang="da-DK" sz="2000" dirty="0">
                <a:solidFill>
                  <a:prstClr val="black"/>
                </a:solidFill>
              </a:rPr>
              <a:t>d) Indløbsrør, pumpe eller grøft i sedimentionsbassin</a:t>
            </a:r>
          </a:p>
          <a:p>
            <a:pPr lvl="1"/>
            <a:r>
              <a:rPr lang="da-DK" sz="2000" b="1" dirty="0" smtClean="0">
                <a:solidFill>
                  <a:prstClr val="black"/>
                </a:solidFill>
              </a:rPr>
              <a:t>1)  Indløb med rør: Billede af indløbsrør opmålt med tommestok, hvor diameteren tydeligt fremgår. Afstandsbillede og nærbillede</a:t>
            </a:r>
            <a:endParaRPr lang="da-DK" sz="2000" b="1" dirty="0">
              <a:solidFill>
                <a:prstClr val="black"/>
              </a:solidFill>
            </a:endParaRPr>
          </a:p>
        </p:txBody>
      </p:sp>
      <p:sp>
        <p:nvSpPr>
          <p:cNvPr id="7" name="Tekstfelt 6"/>
          <p:cNvSpPr txBox="1"/>
          <p:nvPr/>
        </p:nvSpPr>
        <p:spPr>
          <a:xfrm>
            <a:off x="838200" y="1134864"/>
            <a:ext cx="4008598" cy="923330"/>
          </a:xfrm>
          <a:prstGeom prst="rect">
            <a:avLst/>
          </a:prstGeom>
          <a:noFill/>
        </p:spPr>
        <p:txBody>
          <a:bodyPr wrap="none" rtlCol="0">
            <a:spAutoFit/>
          </a:bodyPr>
          <a:lstStyle/>
          <a:p>
            <a:r>
              <a:rPr lang="da-DK" u="sng" dirty="0" smtClean="0"/>
              <a:t>Indløbsrør </a:t>
            </a:r>
            <a:r>
              <a:rPr lang="da-DK" u="sng" dirty="0"/>
              <a:t>på afstand, uden tommestok: </a:t>
            </a:r>
          </a:p>
          <a:p>
            <a:endParaRPr lang="da-DK" dirty="0"/>
          </a:p>
          <a:p>
            <a:endParaRPr lang="da-DK" dirty="0"/>
          </a:p>
        </p:txBody>
      </p:sp>
      <p:sp>
        <p:nvSpPr>
          <p:cNvPr id="8" name="Tekstfelt 7"/>
          <p:cNvSpPr txBox="1"/>
          <p:nvPr/>
        </p:nvSpPr>
        <p:spPr>
          <a:xfrm>
            <a:off x="6158495" y="1151925"/>
            <a:ext cx="4182107" cy="923330"/>
          </a:xfrm>
          <a:prstGeom prst="rect">
            <a:avLst/>
          </a:prstGeom>
          <a:noFill/>
        </p:spPr>
        <p:txBody>
          <a:bodyPr wrap="none" rtlCol="0">
            <a:spAutoFit/>
          </a:bodyPr>
          <a:lstStyle/>
          <a:p>
            <a:r>
              <a:rPr lang="da-DK" u="sng" dirty="0"/>
              <a:t>Nærbillede af </a:t>
            </a:r>
            <a:r>
              <a:rPr lang="da-DK" u="sng" dirty="0" smtClean="0"/>
              <a:t>indløbsrør, </a:t>
            </a:r>
            <a:r>
              <a:rPr lang="da-DK" u="sng" dirty="0"/>
              <a:t>med tommestok: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516676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12</a:t>
            </a:fld>
            <a:endParaRPr lang="da-DK" dirty="0"/>
          </a:p>
        </p:txBody>
      </p:sp>
      <p:sp>
        <p:nvSpPr>
          <p:cNvPr id="15" name="Rektangel 14"/>
          <p:cNvSpPr/>
          <p:nvPr/>
        </p:nvSpPr>
        <p:spPr>
          <a:xfrm>
            <a:off x="838201" y="59975"/>
            <a:ext cx="11125200" cy="738664"/>
          </a:xfrm>
          <a:prstGeom prst="rect">
            <a:avLst/>
          </a:prstGeom>
        </p:spPr>
        <p:txBody>
          <a:bodyPr wrap="square">
            <a:spAutoFit/>
          </a:bodyPr>
          <a:lstStyle/>
          <a:p>
            <a:pPr lvl="0"/>
            <a:r>
              <a:rPr lang="da-DK" sz="1400" dirty="0" smtClean="0">
                <a:solidFill>
                  <a:prstClr val="black"/>
                </a:solidFill>
              </a:rPr>
              <a:t>d) Indløbsrør, pumpe eller grøft i sedimentionsbassin</a:t>
            </a:r>
          </a:p>
          <a:p>
            <a:pPr lvl="1"/>
            <a:r>
              <a:rPr lang="da-DK" sz="1400" b="1" dirty="0" smtClean="0">
                <a:solidFill>
                  <a:prstClr val="black"/>
                </a:solidFill>
              </a:rPr>
              <a:t>2) </a:t>
            </a:r>
            <a:r>
              <a:rPr lang="da-DK" sz="1400" b="1" dirty="0">
                <a:solidFill>
                  <a:prstClr val="black"/>
                </a:solidFill>
              </a:rPr>
              <a:t>Indløb med pumpe: billede af pumpens udløbsrør i sedimentationsbassinet opmålt med tommestok, hvor diameteren tydeligt fremgår Billede af pumpen, samt afstandsbillede og nærbillede af pumpens udløbsrør i </a:t>
            </a:r>
            <a:r>
              <a:rPr lang="da-DK" sz="1400" b="1" dirty="0" smtClean="0">
                <a:solidFill>
                  <a:prstClr val="black"/>
                </a:solidFill>
              </a:rPr>
              <a:t>sedimentationsbassinet</a:t>
            </a:r>
            <a:endParaRPr lang="da-DK" sz="1400" b="1" dirty="0">
              <a:solidFill>
                <a:prstClr val="black"/>
              </a:solidFill>
            </a:endParaRPr>
          </a:p>
        </p:txBody>
      </p:sp>
      <p:sp>
        <p:nvSpPr>
          <p:cNvPr id="7" name="Tekstfelt 6"/>
          <p:cNvSpPr txBox="1"/>
          <p:nvPr/>
        </p:nvSpPr>
        <p:spPr>
          <a:xfrm>
            <a:off x="838200" y="853606"/>
            <a:ext cx="4008598" cy="646331"/>
          </a:xfrm>
          <a:prstGeom prst="rect">
            <a:avLst/>
          </a:prstGeom>
          <a:noFill/>
        </p:spPr>
        <p:txBody>
          <a:bodyPr wrap="none" rtlCol="0">
            <a:spAutoFit/>
          </a:bodyPr>
          <a:lstStyle/>
          <a:p>
            <a:r>
              <a:rPr lang="da-DK" u="sng" dirty="0" smtClean="0"/>
              <a:t>Indløbsrør </a:t>
            </a:r>
            <a:r>
              <a:rPr lang="da-DK" u="sng" dirty="0"/>
              <a:t>på afstand, uden tommestok: </a:t>
            </a:r>
          </a:p>
          <a:p>
            <a:endParaRPr lang="da-DK" dirty="0"/>
          </a:p>
        </p:txBody>
      </p:sp>
      <p:sp>
        <p:nvSpPr>
          <p:cNvPr id="8" name="Tekstfelt 7"/>
          <p:cNvSpPr txBox="1"/>
          <p:nvPr/>
        </p:nvSpPr>
        <p:spPr>
          <a:xfrm>
            <a:off x="6172200" y="853606"/>
            <a:ext cx="4182107" cy="923330"/>
          </a:xfrm>
          <a:prstGeom prst="rect">
            <a:avLst/>
          </a:prstGeom>
          <a:noFill/>
        </p:spPr>
        <p:txBody>
          <a:bodyPr wrap="none" rtlCol="0">
            <a:spAutoFit/>
          </a:bodyPr>
          <a:lstStyle/>
          <a:p>
            <a:r>
              <a:rPr lang="da-DK" u="sng" dirty="0"/>
              <a:t>Nærbillede af </a:t>
            </a:r>
            <a:r>
              <a:rPr lang="da-DK" u="sng" dirty="0" smtClean="0"/>
              <a:t>indløbsrør, </a:t>
            </a:r>
            <a:r>
              <a:rPr lang="da-DK" u="sng" dirty="0"/>
              <a:t>med tommestok: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5" name="Pladsholder til indhold 4"/>
          <p:cNvSpPr>
            <a:spLocks noGrp="1"/>
          </p:cNvSpPr>
          <p:nvPr>
            <p:ph sz="half" idx="2"/>
          </p:nvPr>
        </p:nvSpPr>
        <p:spPr/>
        <p:txBody>
          <a:bodyPr/>
          <a:lstStyle/>
          <a:p>
            <a:endParaRPr lang="da-DK"/>
          </a:p>
        </p:txBody>
      </p:sp>
    </p:spTree>
    <p:extLst>
      <p:ext uri="{BB962C8B-B14F-4D97-AF65-F5344CB8AC3E}">
        <p14:creationId xmlns:p14="http://schemas.microsoft.com/office/powerpoint/2010/main" val="284783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13</a:t>
            </a:fld>
            <a:endParaRPr lang="da-DK" dirty="0"/>
          </a:p>
        </p:txBody>
      </p:sp>
      <p:sp>
        <p:nvSpPr>
          <p:cNvPr id="15" name="Rektangel 14"/>
          <p:cNvSpPr/>
          <p:nvPr/>
        </p:nvSpPr>
        <p:spPr>
          <a:xfrm>
            <a:off x="838201" y="59975"/>
            <a:ext cx="11125200" cy="738664"/>
          </a:xfrm>
          <a:prstGeom prst="rect">
            <a:avLst/>
          </a:prstGeom>
        </p:spPr>
        <p:txBody>
          <a:bodyPr wrap="square">
            <a:spAutoFit/>
          </a:bodyPr>
          <a:lstStyle/>
          <a:p>
            <a:pPr lvl="0"/>
            <a:r>
              <a:rPr lang="da-DK" sz="1400" dirty="0" smtClean="0">
                <a:solidFill>
                  <a:prstClr val="black"/>
                </a:solidFill>
              </a:rPr>
              <a:t>d) Indløbsrør, pumpe eller grøft i sedimentionsbassin</a:t>
            </a:r>
          </a:p>
          <a:p>
            <a:pPr lvl="1"/>
            <a:r>
              <a:rPr lang="da-DK" sz="1400" b="1" dirty="0" smtClean="0">
                <a:solidFill>
                  <a:prstClr val="black"/>
                </a:solidFill>
              </a:rPr>
              <a:t>2) </a:t>
            </a:r>
            <a:r>
              <a:rPr lang="da-DK" sz="1400" b="1" dirty="0">
                <a:solidFill>
                  <a:prstClr val="black"/>
                </a:solidFill>
              </a:rPr>
              <a:t>Indløb med pumpe: billede af pumpens udløbsrør i sedimentationsbassinet opmålt med tommestok, hvor diameteren tydeligt fremgår Billede af pumpen, samt afstandsbillede og nærbillede af pumpens udløbsrør i </a:t>
            </a:r>
            <a:r>
              <a:rPr lang="da-DK" sz="1400" b="1" dirty="0" smtClean="0">
                <a:solidFill>
                  <a:prstClr val="black"/>
                </a:solidFill>
              </a:rPr>
              <a:t>sedimentationsbassinet</a:t>
            </a:r>
            <a:endParaRPr lang="da-DK" sz="1400" b="1" dirty="0">
              <a:solidFill>
                <a:prstClr val="black"/>
              </a:solidFill>
            </a:endParaRPr>
          </a:p>
        </p:txBody>
      </p:sp>
      <p:sp>
        <p:nvSpPr>
          <p:cNvPr id="7" name="Tekstfelt 6"/>
          <p:cNvSpPr txBox="1"/>
          <p:nvPr/>
        </p:nvSpPr>
        <p:spPr>
          <a:xfrm>
            <a:off x="838200" y="853606"/>
            <a:ext cx="4008598" cy="923330"/>
          </a:xfrm>
          <a:prstGeom prst="rect">
            <a:avLst/>
          </a:prstGeom>
          <a:noFill/>
        </p:spPr>
        <p:txBody>
          <a:bodyPr wrap="none" rtlCol="0">
            <a:spAutoFit/>
          </a:bodyPr>
          <a:lstStyle/>
          <a:p>
            <a:r>
              <a:rPr lang="da-DK" u="sng" dirty="0" smtClean="0"/>
              <a:t>Indløbsrør </a:t>
            </a:r>
            <a:r>
              <a:rPr lang="da-DK" u="sng" dirty="0"/>
              <a:t>på afstand, uden tommestok: </a:t>
            </a:r>
          </a:p>
          <a:p>
            <a:endParaRPr lang="da-DK" dirty="0"/>
          </a:p>
          <a:p>
            <a:endParaRPr lang="da-DK" dirty="0"/>
          </a:p>
        </p:txBody>
      </p:sp>
      <p:sp>
        <p:nvSpPr>
          <p:cNvPr id="8" name="Tekstfelt 7"/>
          <p:cNvSpPr txBox="1"/>
          <p:nvPr/>
        </p:nvSpPr>
        <p:spPr>
          <a:xfrm>
            <a:off x="6172200" y="853606"/>
            <a:ext cx="4182107" cy="923330"/>
          </a:xfrm>
          <a:prstGeom prst="rect">
            <a:avLst/>
          </a:prstGeom>
          <a:noFill/>
        </p:spPr>
        <p:txBody>
          <a:bodyPr wrap="none" rtlCol="0">
            <a:spAutoFit/>
          </a:bodyPr>
          <a:lstStyle/>
          <a:p>
            <a:r>
              <a:rPr lang="da-DK" u="sng" dirty="0"/>
              <a:t>Nærbillede af </a:t>
            </a:r>
            <a:r>
              <a:rPr lang="da-DK" u="sng" dirty="0" smtClean="0"/>
              <a:t>indløbsrør, </a:t>
            </a:r>
            <a:r>
              <a:rPr lang="da-DK" u="sng" dirty="0"/>
              <a:t>med tommestok: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946783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14</a:t>
            </a:fld>
            <a:endParaRPr lang="da-DK" dirty="0"/>
          </a:p>
        </p:txBody>
      </p:sp>
      <p:sp>
        <p:nvSpPr>
          <p:cNvPr id="15" name="Rektangel 14"/>
          <p:cNvSpPr/>
          <p:nvPr/>
        </p:nvSpPr>
        <p:spPr>
          <a:xfrm>
            <a:off x="838201" y="59975"/>
            <a:ext cx="11125200" cy="707886"/>
          </a:xfrm>
          <a:prstGeom prst="rect">
            <a:avLst/>
          </a:prstGeom>
        </p:spPr>
        <p:txBody>
          <a:bodyPr wrap="square">
            <a:spAutoFit/>
          </a:bodyPr>
          <a:lstStyle/>
          <a:p>
            <a:pPr lvl="0"/>
            <a:r>
              <a:rPr lang="da-DK" sz="2000" dirty="0" smtClean="0">
                <a:solidFill>
                  <a:prstClr val="black"/>
                </a:solidFill>
              </a:rPr>
              <a:t>d) Indløbsrør</a:t>
            </a:r>
            <a:r>
              <a:rPr lang="da-DK" sz="2000" dirty="0">
                <a:solidFill>
                  <a:prstClr val="black"/>
                </a:solidFill>
              </a:rPr>
              <a:t>, pumpe eller grøft i sedimentionsbassin</a:t>
            </a:r>
          </a:p>
          <a:p>
            <a:pPr lvl="1"/>
            <a:r>
              <a:rPr lang="da-DK" sz="2000" b="1" dirty="0" smtClean="0"/>
              <a:t>3) Indløb </a:t>
            </a:r>
            <a:r>
              <a:rPr lang="da-DK" sz="2000" b="1" dirty="0"/>
              <a:t>med grøft: skal fotodokumenteres med et billede ind mod sedimentationsbassinet</a:t>
            </a:r>
            <a:endParaRPr lang="da-DK" sz="2000" b="1" dirty="0">
              <a:solidFill>
                <a:srgbClr val="FF0000"/>
              </a:solidFill>
            </a:endParaRPr>
          </a:p>
        </p:txBody>
      </p:sp>
      <p:sp>
        <p:nvSpPr>
          <p:cNvPr id="7" name="Tekstfelt 6"/>
          <p:cNvSpPr txBox="1"/>
          <p:nvPr/>
        </p:nvSpPr>
        <p:spPr>
          <a:xfrm>
            <a:off x="838200" y="853606"/>
            <a:ext cx="4008598" cy="923330"/>
          </a:xfrm>
          <a:prstGeom prst="rect">
            <a:avLst/>
          </a:prstGeom>
          <a:noFill/>
        </p:spPr>
        <p:txBody>
          <a:bodyPr wrap="none" rtlCol="0">
            <a:spAutoFit/>
          </a:bodyPr>
          <a:lstStyle/>
          <a:p>
            <a:r>
              <a:rPr lang="da-DK" u="sng" dirty="0" smtClean="0"/>
              <a:t>Indløbsrør </a:t>
            </a:r>
            <a:r>
              <a:rPr lang="da-DK" u="sng" dirty="0"/>
              <a:t>på afstand, uden tommestok: </a:t>
            </a:r>
          </a:p>
          <a:p>
            <a:endParaRPr lang="da-DK" dirty="0"/>
          </a:p>
          <a:p>
            <a:endParaRPr lang="da-DK" dirty="0"/>
          </a:p>
        </p:txBody>
      </p:sp>
      <p:sp>
        <p:nvSpPr>
          <p:cNvPr id="8" name="Tekstfelt 7"/>
          <p:cNvSpPr txBox="1"/>
          <p:nvPr/>
        </p:nvSpPr>
        <p:spPr>
          <a:xfrm>
            <a:off x="6172200" y="853606"/>
            <a:ext cx="4182107" cy="923330"/>
          </a:xfrm>
          <a:prstGeom prst="rect">
            <a:avLst/>
          </a:prstGeom>
          <a:noFill/>
        </p:spPr>
        <p:txBody>
          <a:bodyPr wrap="none" rtlCol="0">
            <a:spAutoFit/>
          </a:bodyPr>
          <a:lstStyle/>
          <a:p>
            <a:r>
              <a:rPr lang="da-DK" u="sng" dirty="0"/>
              <a:t>Nærbillede af </a:t>
            </a:r>
            <a:r>
              <a:rPr lang="da-DK" u="sng" dirty="0" smtClean="0"/>
              <a:t>indløbsrør, </a:t>
            </a:r>
            <a:r>
              <a:rPr lang="da-DK" u="sng" dirty="0"/>
              <a:t>med tommestok: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5" name="Pladsholder til indhold 4"/>
          <p:cNvSpPr>
            <a:spLocks noGrp="1"/>
          </p:cNvSpPr>
          <p:nvPr>
            <p:ph sz="half" idx="2"/>
          </p:nvPr>
        </p:nvSpPr>
        <p:spPr/>
        <p:txBody>
          <a:bodyPr/>
          <a:lstStyle/>
          <a:p>
            <a:endParaRPr lang="da-DK"/>
          </a:p>
        </p:txBody>
      </p:sp>
    </p:spTree>
    <p:extLst>
      <p:ext uri="{BB962C8B-B14F-4D97-AF65-F5344CB8AC3E}">
        <p14:creationId xmlns:p14="http://schemas.microsoft.com/office/powerpoint/2010/main" val="2286361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15</a:t>
            </a:fld>
            <a:endParaRPr lang="da-DK" dirty="0"/>
          </a:p>
        </p:txBody>
      </p:sp>
      <p:sp>
        <p:nvSpPr>
          <p:cNvPr id="15" name="Rektangel 14"/>
          <p:cNvSpPr/>
          <p:nvPr/>
        </p:nvSpPr>
        <p:spPr>
          <a:xfrm>
            <a:off x="838200" y="59976"/>
            <a:ext cx="7554889" cy="400110"/>
          </a:xfrm>
          <a:prstGeom prst="rect">
            <a:avLst/>
          </a:prstGeom>
        </p:spPr>
        <p:txBody>
          <a:bodyPr wrap="none">
            <a:spAutoFit/>
          </a:bodyPr>
          <a:lstStyle/>
          <a:p>
            <a:r>
              <a:rPr lang="da-DK" sz="2000" b="1" dirty="0"/>
              <a:t>e</a:t>
            </a:r>
            <a:r>
              <a:rPr lang="da-DK" sz="2000" b="1" dirty="0" smtClean="0"/>
              <a:t>) Bræmme/overrisling </a:t>
            </a:r>
            <a:r>
              <a:rPr lang="da-DK" sz="2000" b="1" dirty="0"/>
              <a:t>mellem sedimentationsbassin og 1. dybe zone</a:t>
            </a:r>
            <a:endParaRPr lang="da-DK" sz="2000" b="1" dirty="0" smtClean="0"/>
          </a:p>
        </p:txBody>
      </p:sp>
      <p:sp>
        <p:nvSpPr>
          <p:cNvPr id="7" name="Tekstfelt 6"/>
          <p:cNvSpPr txBox="1"/>
          <p:nvPr/>
        </p:nvSpPr>
        <p:spPr>
          <a:xfrm>
            <a:off x="838200" y="853606"/>
            <a:ext cx="1342996" cy="646331"/>
          </a:xfrm>
          <a:prstGeom prst="rect">
            <a:avLst/>
          </a:prstGeom>
          <a:noFill/>
        </p:spPr>
        <p:txBody>
          <a:bodyPr wrap="none" rtlCol="0">
            <a:spAutoFit/>
          </a:bodyPr>
          <a:lstStyle/>
          <a:p>
            <a:r>
              <a:rPr lang="da-DK" u="sng" dirty="0" smtClean="0"/>
              <a:t>Beskrivelse: </a:t>
            </a:r>
          </a:p>
          <a:p>
            <a:endParaRPr lang="da-DK" dirty="0"/>
          </a:p>
        </p:txBody>
      </p:sp>
      <p:sp>
        <p:nvSpPr>
          <p:cNvPr id="8" name="Tekstfelt 7"/>
          <p:cNvSpPr txBox="1"/>
          <p:nvPr/>
        </p:nvSpPr>
        <p:spPr>
          <a:xfrm>
            <a:off x="6172200" y="853606"/>
            <a:ext cx="1342996" cy="923330"/>
          </a:xfrm>
          <a:prstGeom prst="rect">
            <a:avLst/>
          </a:prstGeom>
          <a:noFill/>
        </p:spPr>
        <p:txBody>
          <a:bodyPr wrap="none" rtlCol="0">
            <a:spAutoFit/>
          </a:bodyPr>
          <a:lstStyle/>
          <a:p>
            <a:r>
              <a:rPr lang="da-DK" u="sng" dirty="0" smtClean="0"/>
              <a:t>Beskrivelse: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2019661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16</a:t>
            </a:fld>
            <a:endParaRPr lang="da-DK" dirty="0"/>
          </a:p>
        </p:txBody>
      </p:sp>
      <p:sp>
        <p:nvSpPr>
          <p:cNvPr id="15" name="Rektangel 14"/>
          <p:cNvSpPr/>
          <p:nvPr/>
        </p:nvSpPr>
        <p:spPr>
          <a:xfrm>
            <a:off x="838200" y="4832"/>
            <a:ext cx="11276815" cy="646331"/>
          </a:xfrm>
          <a:prstGeom prst="rect">
            <a:avLst/>
          </a:prstGeom>
        </p:spPr>
        <p:txBody>
          <a:bodyPr wrap="square">
            <a:spAutoFit/>
          </a:bodyPr>
          <a:lstStyle/>
          <a:p>
            <a:pPr lvl="0"/>
            <a:r>
              <a:rPr lang="da-DK" b="1" dirty="0" smtClean="0">
                <a:solidFill>
                  <a:prstClr val="black"/>
                </a:solidFill>
              </a:rPr>
              <a:t>f) Neddykket </a:t>
            </a:r>
            <a:r>
              <a:rPr lang="da-DK" b="1" dirty="0">
                <a:solidFill>
                  <a:prstClr val="black"/>
                </a:solidFill>
              </a:rPr>
              <a:t>udløbsrør, billede af udløbsrør opmålt med tommestok, hvor diameteren tydeligt fremgår. Afstandsbillede og nærbillede. Hvis udløbsrøret ligger under vand, tages billederne ved iltningstrappen/brønden</a:t>
            </a:r>
          </a:p>
        </p:txBody>
      </p:sp>
      <p:sp>
        <p:nvSpPr>
          <p:cNvPr id="7" name="Tekstfelt 6"/>
          <p:cNvSpPr txBox="1"/>
          <p:nvPr/>
        </p:nvSpPr>
        <p:spPr>
          <a:xfrm>
            <a:off x="838200" y="853606"/>
            <a:ext cx="3976538" cy="646331"/>
          </a:xfrm>
          <a:prstGeom prst="rect">
            <a:avLst/>
          </a:prstGeom>
          <a:noFill/>
        </p:spPr>
        <p:txBody>
          <a:bodyPr wrap="none" rtlCol="0">
            <a:spAutoFit/>
          </a:bodyPr>
          <a:lstStyle/>
          <a:p>
            <a:r>
              <a:rPr lang="da-DK" u="sng" dirty="0" smtClean="0"/>
              <a:t>Udløbsrør på afstand, uden tommestok: </a:t>
            </a:r>
          </a:p>
          <a:p>
            <a:endParaRPr lang="da-DK" dirty="0"/>
          </a:p>
        </p:txBody>
      </p:sp>
      <p:sp>
        <p:nvSpPr>
          <p:cNvPr id="8" name="Tekstfelt 7"/>
          <p:cNvSpPr txBox="1"/>
          <p:nvPr/>
        </p:nvSpPr>
        <p:spPr>
          <a:xfrm>
            <a:off x="6172200" y="853606"/>
            <a:ext cx="4129207" cy="923330"/>
          </a:xfrm>
          <a:prstGeom prst="rect">
            <a:avLst/>
          </a:prstGeom>
          <a:noFill/>
        </p:spPr>
        <p:txBody>
          <a:bodyPr wrap="none" rtlCol="0">
            <a:spAutoFit/>
          </a:bodyPr>
          <a:lstStyle/>
          <a:p>
            <a:r>
              <a:rPr lang="da-DK" u="sng" dirty="0" smtClean="0"/>
              <a:t>Nærbillede af udløbsrør, med tommestok: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974294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17</a:t>
            </a:fld>
            <a:endParaRPr lang="da-DK" dirty="0"/>
          </a:p>
        </p:txBody>
      </p:sp>
      <p:sp>
        <p:nvSpPr>
          <p:cNvPr id="15" name="Rektangel 14"/>
          <p:cNvSpPr/>
          <p:nvPr/>
        </p:nvSpPr>
        <p:spPr>
          <a:xfrm>
            <a:off x="838200" y="0"/>
            <a:ext cx="11276815" cy="646331"/>
          </a:xfrm>
          <a:prstGeom prst="rect">
            <a:avLst/>
          </a:prstGeom>
        </p:spPr>
        <p:txBody>
          <a:bodyPr wrap="square">
            <a:spAutoFit/>
          </a:bodyPr>
          <a:lstStyle/>
          <a:p>
            <a:pPr lvl="0"/>
            <a:r>
              <a:rPr lang="da-DK" b="1" dirty="0" smtClean="0">
                <a:solidFill>
                  <a:prstClr val="black"/>
                </a:solidFill>
              </a:rPr>
              <a:t>f) Neddykket </a:t>
            </a:r>
            <a:r>
              <a:rPr lang="da-DK" b="1" dirty="0">
                <a:solidFill>
                  <a:prstClr val="black"/>
                </a:solidFill>
              </a:rPr>
              <a:t>udløbsrør, billede af udløbsrør opmålt med tommestok, hvor diameteren tydeligt fremgår. Afstandsbillede og nærbillede. Hvis udløbsrøret ligger under vand, tages billederne ved iltningstrappen/brønden</a:t>
            </a:r>
          </a:p>
        </p:txBody>
      </p:sp>
      <p:sp>
        <p:nvSpPr>
          <p:cNvPr id="7" name="Tekstfelt 6"/>
          <p:cNvSpPr txBox="1"/>
          <p:nvPr/>
        </p:nvSpPr>
        <p:spPr>
          <a:xfrm>
            <a:off x="838200" y="853606"/>
            <a:ext cx="3976538" cy="646331"/>
          </a:xfrm>
          <a:prstGeom prst="rect">
            <a:avLst/>
          </a:prstGeom>
          <a:noFill/>
        </p:spPr>
        <p:txBody>
          <a:bodyPr wrap="none" rtlCol="0">
            <a:spAutoFit/>
          </a:bodyPr>
          <a:lstStyle/>
          <a:p>
            <a:r>
              <a:rPr lang="da-DK" u="sng" dirty="0" smtClean="0"/>
              <a:t>Udløbsrør på afstand, uden tommestok: </a:t>
            </a:r>
          </a:p>
          <a:p>
            <a:endParaRPr lang="da-DK" dirty="0" smtClean="0"/>
          </a:p>
        </p:txBody>
      </p:sp>
      <p:sp>
        <p:nvSpPr>
          <p:cNvPr id="8" name="Tekstfelt 7"/>
          <p:cNvSpPr txBox="1"/>
          <p:nvPr/>
        </p:nvSpPr>
        <p:spPr>
          <a:xfrm>
            <a:off x="6172200" y="853606"/>
            <a:ext cx="4167103" cy="646331"/>
          </a:xfrm>
          <a:prstGeom prst="rect">
            <a:avLst/>
          </a:prstGeom>
          <a:noFill/>
        </p:spPr>
        <p:txBody>
          <a:bodyPr wrap="none" rtlCol="0">
            <a:spAutoFit/>
          </a:bodyPr>
          <a:lstStyle/>
          <a:p>
            <a:r>
              <a:rPr lang="da-DK" u="sng" dirty="0" smtClean="0"/>
              <a:t>Nærbillede af udløbsrør, med tommestok: </a:t>
            </a:r>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dirty="0"/>
          </a:p>
        </p:txBody>
      </p:sp>
    </p:spTree>
    <p:extLst>
      <p:ext uri="{BB962C8B-B14F-4D97-AF65-F5344CB8AC3E}">
        <p14:creationId xmlns:p14="http://schemas.microsoft.com/office/powerpoint/2010/main" val="3746861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18</a:t>
            </a:fld>
            <a:endParaRPr lang="da-DK" dirty="0"/>
          </a:p>
        </p:txBody>
      </p:sp>
      <p:sp>
        <p:nvSpPr>
          <p:cNvPr id="15" name="Rektangel 14"/>
          <p:cNvSpPr/>
          <p:nvPr/>
        </p:nvSpPr>
        <p:spPr>
          <a:xfrm>
            <a:off x="838200" y="59976"/>
            <a:ext cx="3902158" cy="400110"/>
          </a:xfrm>
          <a:prstGeom prst="rect">
            <a:avLst/>
          </a:prstGeom>
        </p:spPr>
        <p:txBody>
          <a:bodyPr wrap="none">
            <a:spAutoFit/>
          </a:bodyPr>
          <a:lstStyle/>
          <a:p>
            <a:r>
              <a:rPr lang="da-DK" sz="2000" b="1" dirty="0"/>
              <a:t>g</a:t>
            </a:r>
            <a:r>
              <a:rPr lang="da-DK" sz="2000" b="1" dirty="0" smtClean="0"/>
              <a:t>) Iltningstrappe </a:t>
            </a:r>
            <a:r>
              <a:rPr lang="da-DK" sz="2000" b="1" dirty="0"/>
              <a:t>eller iltningsbrønd</a:t>
            </a:r>
          </a:p>
        </p:txBody>
      </p:sp>
      <p:sp>
        <p:nvSpPr>
          <p:cNvPr id="7" name="Tekstfelt 6"/>
          <p:cNvSpPr txBox="1"/>
          <p:nvPr/>
        </p:nvSpPr>
        <p:spPr>
          <a:xfrm>
            <a:off x="838200" y="853606"/>
            <a:ext cx="1342996" cy="923330"/>
          </a:xfrm>
          <a:prstGeom prst="rect">
            <a:avLst/>
          </a:prstGeom>
          <a:noFill/>
        </p:spPr>
        <p:txBody>
          <a:bodyPr wrap="none" rtlCol="0">
            <a:spAutoFit/>
          </a:bodyPr>
          <a:lstStyle/>
          <a:p>
            <a:r>
              <a:rPr lang="da-DK" u="sng" dirty="0" smtClean="0"/>
              <a:t>Beskrivelse: </a:t>
            </a:r>
          </a:p>
          <a:p>
            <a:endParaRPr lang="da-DK" dirty="0"/>
          </a:p>
          <a:p>
            <a:endParaRPr lang="da-DK" dirty="0"/>
          </a:p>
        </p:txBody>
      </p:sp>
      <p:sp>
        <p:nvSpPr>
          <p:cNvPr id="8" name="Tekstfelt 7"/>
          <p:cNvSpPr txBox="1"/>
          <p:nvPr/>
        </p:nvSpPr>
        <p:spPr>
          <a:xfrm>
            <a:off x="6172200" y="853606"/>
            <a:ext cx="1342996" cy="923330"/>
          </a:xfrm>
          <a:prstGeom prst="rect">
            <a:avLst/>
          </a:prstGeom>
          <a:noFill/>
        </p:spPr>
        <p:txBody>
          <a:bodyPr wrap="none" rtlCol="0">
            <a:spAutoFit/>
          </a:bodyPr>
          <a:lstStyle/>
          <a:p>
            <a:r>
              <a:rPr lang="da-DK" u="sng" dirty="0" smtClean="0"/>
              <a:t>Beskrivelse: </a:t>
            </a:r>
          </a:p>
          <a:p>
            <a:endParaRPr lang="da-DK" dirty="0"/>
          </a:p>
          <a:p>
            <a:endParaRPr lang="da-DK" dirty="0"/>
          </a:p>
        </p:txBody>
      </p:sp>
      <p:sp>
        <p:nvSpPr>
          <p:cNvPr id="3" name="Pladsholder til indhold 2"/>
          <p:cNvSpPr>
            <a:spLocks noGrp="1"/>
          </p:cNvSpPr>
          <p:nvPr>
            <p:ph sz="half" idx="1"/>
          </p:nvPr>
        </p:nvSpPr>
        <p:spPr/>
        <p:txBody>
          <a:bodyPr/>
          <a:lstStyle/>
          <a:p>
            <a:endParaRPr lang="da-DK"/>
          </a:p>
        </p:txBody>
      </p:sp>
      <p:sp>
        <p:nvSpPr>
          <p:cNvPr id="4" name="Pladsholder til indhold 3"/>
          <p:cNvSpPr>
            <a:spLocks noGrp="1"/>
          </p:cNvSpPr>
          <p:nvPr>
            <p:ph sz="half" idx="2"/>
          </p:nvPr>
        </p:nvSpPr>
        <p:spPr/>
        <p:txBody>
          <a:bodyPr/>
          <a:lstStyle/>
          <a:p>
            <a:endParaRPr lang="da-DK"/>
          </a:p>
        </p:txBody>
      </p:sp>
    </p:spTree>
    <p:extLst>
      <p:ext uri="{BB962C8B-B14F-4D97-AF65-F5344CB8AC3E}">
        <p14:creationId xmlns:p14="http://schemas.microsoft.com/office/powerpoint/2010/main" val="2112364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19</a:t>
            </a:fld>
            <a:endParaRPr lang="da-DK" dirty="0"/>
          </a:p>
        </p:txBody>
      </p:sp>
      <p:sp>
        <p:nvSpPr>
          <p:cNvPr id="15" name="Rektangel 14"/>
          <p:cNvSpPr/>
          <p:nvPr/>
        </p:nvSpPr>
        <p:spPr>
          <a:xfrm>
            <a:off x="838200" y="59976"/>
            <a:ext cx="10410825" cy="707886"/>
          </a:xfrm>
          <a:prstGeom prst="rect">
            <a:avLst/>
          </a:prstGeom>
        </p:spPr>
        <p:txBody>
          <a:bodyPr wrap="square">
            <a:spAutoFit/>
          </a:bodyPr>
          <a:lstStyle/>
          <a:p>
            <a:pPr lvl="0"/>
            <a:r>
              <a:rPr lang="da-DK" sz="2000" b="1" dirty="0"/>
              <a:t>h</a:t>
            </a:r>
            <a:r>
              <a:rPr lang="da-DK" sz="2000" b="1" dirty="0" smtClean="0"/>
              <a:t>) </a:t>
            </a:r>
            <a:r>
              <a:rPr lang="da-DK" sz="2000" b="1" i="1" dirty="0">
                <a:solidFill>
                  <a:prstClr val="black"/>
                </a:solidFill>
              </a:rPr>
              <a:t>Tilsåede brinker. 1-2 billeder. Hvis der ikke er udsået frø endnu, skal der indsendes faktura med udbetalingsanmodningen </a:t>
            </a:r>
          </a:p>
        </p:txBody>
      </p:sp>
      <p:sp>
        <p:nvSpPr>
          <p:cNvPr id="7" name="Tekstfelt 6"/>
          <p:cNvSpPr txBox="1"/>
          <p:nvPr/>
        </p:nvSpPr>
        <p:spPr>
          <a:xfrm>
            <a:off x="838200" y="853606"/>
            <a:ext cx="1342996" cy="923330"/>
          </a:xfrm>
          <a:prstGeom prst="rect">
            <a:avLst/>
          </a:prstGeom>
          <a:noFill/>
        </p:spPr>
        <p:txBody>
          <a:bodyPr wrap="none" rtlCol="0">
            <a:spAutoFit/>
          </a:bodyPr>
          <a:lstStyle/>
          <a:p>
            <a:r>
              <a:rPr lang="da-DK" u="sng" dirty="0" smtClean="0"/>
              <a:t>Beskrivelse: </a:t>
            </a:r>
          </a:p>
          <a:p>
            <a:endParaRPr lang="da-DK" dirty="0"/>
          </a:p>
          <a:p>
            <a:endParaRPr lang="da-DK" dirty="0"/>
          </a:p>
        </p:txBody>
      </p:sp>
      <p:sp>
        <p:nvSpPr>
          <p:cNvPr id="8" name="Tekstfelt 7"/>
          <p:cNvSpPr txBox="1"/>
          <p:nvPr/>
        </p:nvSpPr>
        <p:spPr>
          <a:xfrm>
            <a:off x="6172200" y="853606"/>
            <a:ext cx="1342996" cy="923330"/>
          </a:xfrm>
          <a:prstGeom prst="rect">
            <a:avLst/>
          </a:prstGeom>
          <a:noFill/>
        </p:spPr>
        <p:txBody>
          <a:bodyPr wrap="none" rtlCol="0">
            <a:spAutoFit/>
          </a:bodyPr>
          <a:lstStyle/>
          <a:p>
            <a:r>
              <a:rPr lang="da-DK" u="sng" dirty="0" smtClean="0"/>
              <a:t>Beskrivelse: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3879949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indhold 5"/>
          <p:cNvSpPr>
            <a:spLocks noGrp="1"/>
          </p:cNvSpPr>
          <p:nvPr>
            <p:ph sz="half" idx="2"/>
          </p:nvPr>
        </p:nvSpPr>
        <p:spPr/>
        <p:txBody>
          <a:bodyPr/>
          <a:lstStyle/>
          <a:p>
            <a:endParaRPr lang="da-DK" dirty="0"/>
          </a:p>
        </p:txBody>
      </p:sp>
      <p:sp>
        <p:nvSpPr>
          <p:cNvPr id="14" name="Pladsholder til slidenummer 13"/>
          <p:cNvSpPr>
            <a:spLocks noGrp="1"/>
          </p:cNvSpPr>
          <p:nvPr>
            <p:ph type="sldNum" sz="quarter" idx="12"/>
          </p:nvPr>
        </p:nvSpPr>
        <p:spPr/>
        <p:txBody>
          <a:bodyPr/>
          <a:lstStyle/>
          <a:p>
            <a:fld id="{556CDCFB-CBEE-4DDC-9225-BD86DB889538}" type="slidenum">
              <a:rPr lang="da-DK" smtClean="0"/>
              <a:t>20</a:t>
            </a:fld>
            <a:endParaRPr lang="da-DK" dirty="0"/>
          </a:p>
        </p:txBody>
      </p:sp>
      <p:sp>
        <p:nvSpPr>
          <p:cNvPr id="15" name="Rektangel 14"/>
          <p:cNvSpPr/>
          <p:nvPr/>
        </p:nvSpPr>
        <p:spPr>
          <a:xfrm>
            <a:off x="838200" y="59976"/>
            <a:ext cx="9813758" cy="400110"/>
          </a:xfrm>
          <a:prstGeom prst="rect">
            <a:avLst/>
          </a:prstGeom>
        </p:spPr>
        <p:txBody>
          <a:bodyPr wrap="square">
            <a:spAutoFit/>
          </a:bodyPr>
          <a:lstStyle/>
          <a:p>
            <a:r>
              <a:rPr lang="da-DK" sz="2000" b="1" dirty="0"/>
              <a:t>i</a:t>
            </a:r>
            <a:r>
              <a:rPr lang="da-DK" sz="2000" b="1" dirty="0" smtClean="0"/>
              <a:t>) Skilt. </a:t>
            </a:r>
            <a:r>
              <a:rPr lang="da-DK" sz="2000" b="1" i="1" dirty="0" smtClean="0"/>
              <a:t>Se regler vedr. skiltning i vejledningen.</a:t>
            </a:r>
            <a:endParaRPr lang="da-DK" sz="2000" b="1" i="1" dirty="0"/>
          </a:p>
        </p:txBody>
      </p:sp>
      <p:sp>
        <p:nvSpPr>
          <p:cNvPr id="7" name="Tekstfelt 6"/>
          <p:cNvSpPr txBox="1"/>
          <p:nvPr/>
        </p:nvSpPr>
        <p:spPr>
          <a:xfrm>
            <a:off x="838200" y="1035465"/>
            <a:ext cx="1723421" cy="923330"/>
          </a:xfrm>
          <a:prstGeom prst="rect">
            <a:avLst/>
          </a:prstGeom>
          <a:noFill/>
        </p:spPr>
        <p:txBody>
          <a:bodyPr wrap="none" rtlCol="0">
            <a:spAutoFit/>
          </a:bodyPr>
          <a:lstStyle/>
          <a:p>
            <a:r>
              <a:rPr lang="da-DK" u="sng" dirty="0" smtClean="0"/>
              <a:t>Skilt på afstand: </a:t>
            </a:r>
          </a:p>
          <a:p>
            <a:endParaRPr lang="da-DK" dirty="0"/>
          </a:p>
          <a:p>
            <a:endParaRPr lang="da-DK" dirty="0"/>
          </a:p>
        </p:txBody>
      </p:sp>
      <p:sp>
        <p:nvSpPr>
          <p:cNvPr id="8" name="Tekstfelt 7"/>
          <p:cNvSpPr txBox="1"/>
          <p:nvPr/>
        </p:nvSpPr>
        <p:spPr>
          <a:xfrm>
            <a:off x="6172200" y="1035465"/>
            <a:ext cx="2002728" cy="646331"/>
          </a:xfrm>
          <a:prstGeom prst="rect">
            <a:avLst/>
          </a:prstGeom>
          <a:noFill/>
        </p:spPr>
        <p:txBody>
          <a:bodyPr wrap="none" rtlCol="0">
            <a:spAutoFit/>
          </a:bodyPr>
          <a:lstStyle/>
          <a:p>
            <a:r>
              <a:rPr lang="da-DK" u="sng" dirty="0" smtClean="0"/>
              <a:t>Nærbillede af skilt:</a:t>
            </a:r>
            <a:r>
              <a:rPr lang="da-DK" dirty="0" smtClean="0"/>
              <a:t> </a:t>
            </a:r>
          </a:p>
          <a:p>
            <a:endParaRPr lang="da-DK" dirty="0"/>
          </a:p>
        </p:txBody>
      </p:sp>
      <p:sp>
        <p:nvSpPr>
          <p:cNvPr id="5" name="Pladsholder til indhold 4"/>
          <p:cNvSpPr>
            <a:spLocks noGrp="1"/>
          </p:cNvSpPr>
          <p:nvPr>
            <p:ph sz="half" idx="1"/>
          </p:nvPr>
        </p:nvSpPr>
        <p:spPr/>
        <p:txBody>
          <a:bodyPr/>
          <a:lstStyle/>
          <a:p>
            <a:endParaRPr lang="da-DK"/>
          </a:p>
        </p:txBody>
      </p:sp>
    </p:spTree>
    <p:extLst>
      <p:ext uri="{BB962C8B-B14F-4D97-AF65-F5344CB8AC3E}">
        <p14:creationId xmlns:p14="http://schemas.microsoft.com/office/powerpoint/2010/main" val="10011198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21</a:t>
            </a:fld>
            <a:endParaRPr lang="da-DK" dirty="0"/>
          </a:p>
        </p:txBody>
      </p:sp>
      <p:sp>
        <p:nvSpPr>
          <p:cNvPr id="15" name="Rektangel 14"/>
          <p:cNvSpPr/>
          <p:nvPr/>
        </p:nvSpPr>
        <p:spPr>
          <a:xfrm>
            <a:off x="838200" y="59976"/>
            <a:ext cx="8596328" cy="707886"/>
          </a:xfrm>
          <a:prstGeom prst="rect">
            <a:avLst/>
          </a:prstGeom>
        </p:spPr>
        <p:txBody>
          <a:bodyPr wrap="none">
            <a:spAutoFit/>
          </a:bodyPr>
          <a:lstStyle/>
          <a:p>
            <a:r>
              <a:rPr lang="da-DK" sz="2000" b="1" dirty="0"/>
              <a:t>j) Hvis der er etableret lermembran. Indsættes der billeder fra anlægsarbejdet. </a:t>
            </a:r>
          </a:p>
          <a:p>
            <a:endParaRPr lang="da-DK" sz="2000" b="1" dirty="0" smtClean="0"/>
          </a:p>
        </p:txBody>
      </p:sp>
      <p:sp>
        <p:nvSpPr>
          <p:cNvPr id="21" name="Pladsholder til indhold 20"/>
          <p:cNvSpPr>
            <a:spLocks noGrp="1"/>
          </p:cNvSpPr>
          <p:nvPr>
            <p:ph sz="half" idx="1"/>
          </p:nvPr>
        </p:nvSpPr>
        <p:spPr/>
        <p:txBody>
          <a:bodyPr/>
          <a:lstStyle/>
          <a:p>
            <a:endParaRPr lang="da-DK" dirty="0"/>
          </a:p>
        </p:txBody>
      </p:sp>
      <p:sp>
        <p:nvSpPr>
          <p:cNvPr id="22" name="Pladsholder til indhold 21"/>
          <p:cNvSpPr>
            <a:spLocks noGrp="1"/>
          </p:cNvSpPr>
          <p:nvPr>
            <p:ph sz="half" idx="2"/>
          </p:nvPr>
        </p:nvSpPr>
        <p:spPr/>
        <p:txBody>
          <a:bodyPr/>
          <a:lstStyle/>
          <a:p>
            <a:endParaRPr lang="da-DK" dirty="0"/>
          </a:p>
        </p:txBody>
      </p:sp>
      <p:sp>
        <p:nvSpPr>
          <p:cNvPr id="8" name="Tekstfelt 7"/>
          <p:cNvSpPr txBox="1"/>
          <p:nvPr/>
        </p:nvSpPr>
        <p:spPr>
          <a:xfrm>
            <a:off x="838200" y="853606"/>
            <a:ext cx="1342996" cy="923330"/>
          </a:xfrm>
          <a:prstGeom prst="rect">
            <a:avLst/>
          </a:prstGeom>
          <a:noFill/>
        </p:spPr>
        <p:txBody>
          <a:bodyPr wrap="none" rtlCol="0">
            <a:spAutoFit/>
          </a:bodyPr>
          <a:lstStyle/>
          <a:p>
            <a:r>
              <a:rPr lang="da-DK" u="sng" dirty="0" smtClean="0"/>
              <a:t>Beskrivelse: </a:t>
            </a:r>
          </a:p>
          <a:p>
            <a:endParaRPr lang="da-DK" dirty="0"/>
          </a:p>
          <a:p>
            <a:endParaRPr lang="da-DK" dirty="0"/>
          </a:p>
        </p:txBody>
      </p:sp>
      <p:sp>
        <p:nvSpPr>
          <p:cNvPr id="9" name="Tekstfelt 8"/>
          <p:cNvSpPr txBox="1"/>
          <p:nvPr/>
        </p:nvSpPr>
        <p:spPr>
          <a:xfrm>
            <a:off x="6172200" y="853606"/>
            <a:ext cx="1342996" cy="646331"/>
          </a:xfrm>
          <a:prstGeom prst="rect">
            <a:avLst/>
          </a:prstGeom>
          <a:noFill/>
        </p:spPr>
        <p:txBody>
          <a:bodyPr wrap="none" rtlCol="0">
            <a:spAutoFit/>
          </a:bodyPr>
          <a:lstStyle/>
          <a:p>
            <a:r>
              <a:rPr lang="da-DK" u="sng" dirty="0" smtClean="0"/>
              <a:t>Beskrivelse: </a:t>
            </a:r>
          </a:p>
          <a:p>
            <a:endParaRPr lang="da-DK" dirty="0"/>
          </a:p>
        </p:txBody>
      </p:sp>
    </p:spTree>
    <p:extLst>
      <p:ext uri="{BB962C8B-B14F-4D97-AF65-F5344CB8AC3E}">
        <p14:creationId xmlns:p14="http://schemas.microsoft.com/office/powerpoint/2010/main" val="10573624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22</a:t>
            </a:fld>
            <a:endParaRPr lang="da-DK" dirty="0"/>
          </a:p>
        </p:txBody>
      </p:sp>
      <p:sp>
        <p:nvSpPr>
          <p:cNvPr id="15" name="Rektangel 14"/>
          <p:cNvSpPr/>
          <p:nvPr/>
        </p:nvSpPr>
        <p:spPr>
          <a:xfrm>
            <a:off x="838200" y="59976"/>
            <a:ext cx="10554043" cy="707886"/>
          </a:xfrm>
          <a:prstGeom prst="rect">
            <a:avLst/>
          </a:prstGeom>
        </p:spPr>
        <p:txBody>
          <a:bodyPr wrap="none">
            <a:spAutoFit/>
          </a:bodyPr>
          <a:lstStyle/>
          <a:p>
            <a:r>
              <a:rPr lang="da-DK" sz="2000" b="1" dirty="0">
                <a:solidFill>
                  <a:prstClr val="black"/>
                </a:solidFill>
              </a:rPr>
              <a:t>k</a:t>
            </a:r>
            <a:r>
              <a:rPr lang="da-DK" sz="2000" b="1" dirty="0" smtClean="0">
                <a:solidFill>
                  <a:prstClr val="black"/>
                </a:solidFill>
              </a:rPr>
              <a:t>) Hvis </a:t>
            </a:r>
            <a:r>
              <a:rPr lang="da-DK" sz="2000" b="1" dirty="0">
                <a:solidFill>
                  <a:prstClr val="black"/>
                </a:solidFill>
              </a:rPr>
              <a:t>der er søgt om tilskud til </a:t>
            </a:r>
            <a:r>
              <a:rPr lang="da-DK" sz="2000" b="1" dirty="0" smtClean="0">
                <a:solidFill>
                  <a:prstClr val="black"/>
                </a:solidFill>
              </a:rPr>
              <a:t>vandplanter, indsættes </a:t>
            </a:r>
            <a:r>
              <a:rPr lang="da-DK" sz="2000" b="1" dirty="0">
                <a:solidFill>
                  <a:prstClr val="black"/>
                </a:solidFill>
              </a:rPr>
              <a:t>der billeder fra anlægsarbejdet eller efter </a:t>
            </a:r>
            <a:endParaRPr lang="da-DK" sz="2000" b="1" dirty="0" smtClean="0">
              <a:solidFill>
                <a:prstClr val="black"/>
              </a:solidFill>
            </a:endParaRPr>
          </a:p>
          <a:p>
            <a:r>
              <a:rPr lang="da-DK" sz="2000" b="1" dirty="0" smtClean="0">
                <a:solidFill>
                  <a:prstClr val="black"/>
                </a:solidFill>
              </a:rPr>
              <a:t>udplantning</a:t>
            </a:r>
            <a:endParaRPr lang="da-DK" sz="2000" b="1" dirty="0" smtClean="0"/>
          </a:p>
        </p:txBody>
      </p:sp>
      <p:sp>
        <p:nvSpPr>
          <p:cNvPr id="16" name="Tekstfelt 15"/>
          <p:cNvSpPr txBox="1"/>
          <p:nvPr/>
        </p:nvSpPr>
        <p:spPr>
          <a:xfrm>
            <a:off x="838200" y="853606"/>
            <a:ext cx="1342996" cy="646331"/>
          </a:xfrm>
          <a:prstGeom prst="rect">
            <a:avLst/>
          </a:prstGeom>
          <a:noFill/>
        </p:spPr>
        <p:txBody>
          <a:bodyPr wrap="none" rtlCol="0">
            <a:spAutoFit/>
          </a:bodyPr>
          <a:lstStyle/>
          <a:p>
            <a:r>
              <a:rPr lang="da-DK" u="sng" dirty="0" smtClean="0"/>
              <a:t>Beskrivelse: </a:t>
            </a:r>
          </a:p>
          <a:p>
            <a:endParaRPr lang="da-DK" dirty="0"/>
          </a:p>
        </p:txBody>
      </p:sp>
      <p:sp>
        <p:nvSpPr>
          <p:cNvPr id="17" name="Tekstfelt 16"/>
          <p:cNvSpPr txBox="1"/>
          <p:nvPr/>
        </p:nvSpPr>
        <p:spPr>
          <a:xfrm>
            <a:off x="6172200" y="853606"/>
            <a:ext cx="1342996" cy="646331"/>
          </a:xfrm>
          <a:prstGeom prst="rect">
            <a:avLst/>
          </a:prstGeom>
          <a:noFill/>
        </p:spPr>
        <p:txBody>
          <a:bodyPr wrap="none" rtlCol="0">
            <a:spAutoFit/>
          </a:bodyPr>
          <a:lstStyle/>
          <a:p>
            <a:r>
              <a:rPr lang="da-DK" u="sng" dirty="0" smtClean="0"/>
              <a:t>Beskrivelse: </a:t>
            </a:r>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3139419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felt 11"/>
          <p:cNvSpPr txBox="1"/>
          <p:nvPr/>
        </p:nvSpPr>
        <p:spPr>
          <a:xfrm>
            <a:off x="838200" y="885689"/>
            <a:ext cx="10515600" cy="369332"/>
          </a:xfrm>
          <a:prstGeom prst="rect">
            <a:avLst/>
          </a:prstGeom>
          <a:noFill/>
        </p:spPr>
        <p:txBody>
          <a:bodyPr wrap="square" rtlCol="0">
            <a:spAutoFit/>
          </a:bodyPr>
          <a:lstStyle/>
          <a:p>
            <a:r>
              <a:rPr lang="da-DK" dirty="0" smtClean="0"/>
              <a:t>Bemærkninger: </a:t>
            </a:r>
            <a:endParaRPr lang="da-DK" dirty="0"/>
          </a:p>
        </p:txBody>
      </p:sp>
      <p:sp>
        <p:nvSpPr>
          <p:cNvPr id="14" name="Pladsholder til slidenummer 13"/>
          <p:cNvSpPr>
            <a:spLocks noGrp="1"/>
          </p:cNvSpPr>
          <p:nvPr>
            <p:ph type="sldNum" sz="quarter" idx="12"/>
          </p:nvPr>
        </p:nvSpPr>
        <p:spPr/>
        <p:txBody>
          <a:bodyPr/>
          <a:lstStyle/>
          <a:p>
            <a:fld id="{556CDCFB-CBEE-4DDC-9225-BD86DB889538}" type="slidenum">
              <a:rPr lang="da-DK" smtClean="0"/>
              <a:t>23</a:t>
            </a:fld>
            <a:endParaRPr lang="da-DK" dirty="0"/>
          </a:p>
        </p:txBody>
      </p:sp>
      <p:sp>
        <p:nvSpPr>
          <p:cNvPr id="15" name="Rektangel 14"/>
          <p:cNvSpPr/>
          <p:nvPr/>
        </p:nvSpPr>
        <p:spPr>
          <a:xfrm>
            <a:off x="838200" y="59976"/>
            <a:ext cx="8532464" cy="400110"/>
          </a:xfrm>
          <a:prstGeom prst="rect">
            <a:avLst/>
          </a:prstGeom>
        </p:spPr>
        <p:txBody>
          <a:bodyPr wrap="none">
            <a:spAutoFit/>
          </a:bodyPr>
          <a:lstStyle/>
          <a:p>
            <a:pPr lvl="0"/>
            <a:r>
              <a:rPr lang="da-DK" sz="2000" b="1" dirty="0" smtClean="0"/>
              <a:t>l) Diverse. </a:t>
            </a:r>
            <a:r>
              <a:rPr lang="da-DK" sz="2000" b="1" dirty="0">
                <a:solidFill>
                  <a:prstClr val="black"/>
                </a:solidFill>
              </a:rPr>
              <a:t>Hvis der er yderligere informationer og billeder kan de indsættes her</a:t>
            </a:r>
            <a:endParaRPr lang="da-DK" sz="2000" b="1" dirty="0"/>
          </a:p>
        </p:txBody>
      </p:sp>
      <p:sp>
        <p:nvSpPr>
          <p:cNvPr id="21" name="Pladsholder til indhold 20"/>
          <p:cNvSpPr>
            <a:spLocks noGrp="1"/>
          </p:cNvSpPr>
          <p:nvPr>
            <p:ph sz="half" idx="1"/>
          </p:nvPr>
        </p:nvSpPr>
        <p:spPr/>
        <p:txBody>
          <a:bodyPr/>
          <a:lstStyle/>
          <a:p>
            <a:endParaRPr lang="da-DK" dirty="0"/>
          </a:p>
        </p:txBody>
      </p:sp>
      <p:sp>
        <p:nvSpPr>
          <p:cNvPr id="22" name="Pladsholder til indhold 21"/>
          <p:cNvSpPr>
            <a:spLocks noGrp="1"/>
          </p:cNvSpPr>
          <p:nvPr>
            <p:ph sz="half" idx="2"/>
          </p:nvPr>
        </p:nvSpPr>
        <p:spPr/>
        <p:txBody>
          <a:bodyPr/>
          <a:lstStyle/>
          <a:p>
            <a:endParaRPr lang="da-DK" dirty="0"/>
          </a:p>
        </p:txBody>
      </p:sp>
    </p:spTree>
    <p:extLst>
      <p:ext uri="{BB962C8B-B14F-4D97-AF65-F5344CB8AC3E}">
        <p14:creationId xmlns:p14="http://schemas.microsoft.com/office/powerpoint/2010/main" val="2849687752"/>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4987</TotalTime>
  <Words>1347</Words>
  <Application>Microsoft Office PowerPoint</Application>
  <PresentationFormat>Widescreen</PresentationFormat>
  <Paragraphs>193</Paragraphs>
  <Slides>23</Slides>
  <Notes>19</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23</vt:i4>
      </vt:variant>
    </vt:vector>
  </HeadingPairs>
  <TitlesOfParts>
    <vt:vector size="30" baseType="lpstr">
      <vt:lpstr>Arial Unicode MS</vt:lpstr>
      <vt:lpstr>Arial</vt:lpstr>
      <vt:lpstr>Calibri</vt:lpstr>
      <vt:lpstr>Calibri Light</vt:lpstr>
      <vt:lpstr>Courier New</vt:lpstr>
      <vt:lpstr>Wingdings</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Daniel Rasmussen (NaturErhvervstyrelsen)</dc:creator>
  <cp:lastModifiedBy>Johannes Eske Andersen (LFST)</cp:lastModifiedBy>
  <cp:revision>123</cp:revision>
  <cp:lastPrinted>2020-01-27T14:01:29Z</cp:lastPrinted>
  <dcterms:created xsi:type="dcterms:W3CDTF">2019-12-17T13:54:26Z</dcterms:created>
  <dcterms:modified xsi:type="dcterms:W3CDTF">2020-08-06T06:23:49Z</dcterms:modified>
</cp:coreProperties>
</file>