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13"/>
  </p:notesMasterIdLst>
  <p:sldIdLst>
    <p:sldId id="263" r:id="rId3"/>
    <p:sldId id="281" r:id="rId4"/>
    <p:sldId id="278" r:id="rId5"/>
    <p:sldId id="277" r:id="rId6"/>
    <p:sldId id="272" r:id="rId7"/>
    <p:sldId id="268" r:id="rId8"/>
    <p:sldId id="280" r:id="rId9"/>
    <p:sldId id="264" r:id="rId10"/>
    <p:sldId id="270" r:id="rId11"/>
    <p:sldId id="267" r:id="rId12"/>
  </p:sldIdLst>
  <p:sldSz cx="9144000" cy="6858000" type="screen4x3"/>
  <p:notesSz cx="7023100" cy="9309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B4AA"/>
    <a:srgbClr val="990000"/>
    <a:srgbClr val="FF9933"/>
    <a:srgbClr val="F0E1CD"/>
    <a:srgbClr val="F0EDE4"/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6542" autoAdjust="0"/>
  </p:normalViewPr>
  <p:slideViewPr>
    <p:cSldViewPr>
      <p:cViewPr varScale="1">
        <p:scale>
          <a:sx n="85" d="100"/>
          <a:sy n="85" d="100"/>
        </p:scale>
        <p:origin x="24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3C567F-2D11-4E78-9DA5-BE5934218BE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5DE324D2-D452-4240-9777-112AB75C8FFE}">
      <dgm:prSet phldrT="[Tekst]"/>
      <dgm:spPr/>
      <dgm:t>
        <a:bodyPr/>
        <a:lstStyle/>
        <a:p>
          <a:r>
            <a:rPr lang="da-DK" dirty="0" smtClean="0"/>
            <a:t>Udfordringer med at identificere regulatoriske barrierer</a:t>
          </a:r>
          <a:endParaRPr lang="da-DK" dirty="0"/>
        </a:p>
      </dgm:t>
    </dgm:pt>
    <dgm:pt modelId="{DB6C3B47-4BF9-49FC-BA7C-320CBFDDF5B8}" type="parTrans" cxnId="{3B4409B5-E15D-441D-B0DD-C5FAAB91F8FF}">
      <dgm:prSet/>
      <dgm:spPr/>
      <dgm:t>
        <a:bodyPr/>
        <a:lstStyle/>
        <a:p>
          <a:endParaRPr lang="da-DK"/>
        </a:p>
      </dgm:t>
    </dgm:pt>
    <dgm:pt modelId="{29B52537-5B82-48AF-AFED-7B826E1F779E}" type="sibTrans" cxnId="{3B4409B5-E15D-441D-B0DD-C5FAAB91F8FF}">
      <dgm:prSet/>
      <dgm:spPr/>
      <dgm:t>
        <a:bodyPr/>
        <a:lstStyle/>
        <a:p>
          <a:endParaRPr lang="da-DK"/>
        </a:p>
      </dgm:t>
    </dgm:pt>
    <dgm:pt modelId="{C992891C-46A1-493F-A069-B45720BC7965}">
      <dgm:prSet/>
      <dgm:spPr/>
      <dgm:t>
        <a:bodyPr/>
        <a:lstStyle/>
        <a:p>
          <a:r>
            <a:rPr lang="da-DK" dirty="0" smtClean="0"/>
            <a:t>Manglende infrastruktur baseret på DLT</a:t>
          </a:r>
          <a:endParaRPr lang="da-DK" dirty="0"/>
        </a:p>
      </dgm:t>
    </dgm:pt>
    <dgm:pt modelId="{5B50E69E-6159-472F-B04F-C1B909285D7B}" type="parTrans" cxnId="{F35BE81A-2DDB-4594-A5B4-0A5E4CA0A31D}">
      <dgm:prSet/>
      <dgm:spPr/>
      <dgm:t>
        <a:bodyPr/>
        <a:lstStyle/>
        <a:p>
          <a:endParaRPr lang="da-DK"/>
        </a:p>
      </dgm:t>
    </dgm:pt>
    <dgm:pt modelId="{F52F39F0-F394-4DF7-A7DE-D10416003F2B}" type="sibTrans" cxnId="{F35BE81A-2DDB-4594-A5B4-0A5E4CA0A31D}">
      <dgm:prSet/>
      <dgm:spPr/>
      <dgm:t>
        <a:bodyPr/>
        <a:lstStyle/>
        <a:p>
          <a:endParaRPr lang="da-DK"/>
        </a:p>
      </dgm:t>
    </dgm:pt>
    <dgm:pt modelId="{66125B63-E15F-4F9B-AA27-68D67E16D1D8}">
      <dgm:prSet/>
      <dgm:spPr/>
      <dgm:t>
        <a:bodyPr/>
        <a:lstStyle/>
        <a:p>
          <a:r>
            <a:rPr lang="da-DK" dirty="0" smtClean="0"/>
            <a:t>EU-lovgivning ikke tilpasset DLT</a:t>
          </a:r>
          <a:endParaRPr lang="da-DK" dirty="0"/>
        </a:p>
      </dgm:t>
    </dgm:pt>
    <dgm:pt modelId="{AF595EA3-923F-41EB-8046-FC4254CCB9E1}" type="parTrans" cxnId="{33F6E4CD-3E3C-417D-BEEC-E5C92954ADF5}">
      <dgm:prSet/>
      <dgm:spPr/>
      <dgm:t>
        <a:bodyPr/>
        <a:lstStyle/>
        <a:p>
          <a:endParaRPr lang="da-DK"/>
        </a:p>
      </dgm:t>
    </dgm:pt>
    <dgm:pt modelId="{3091B0E8-B934-4128-A512-8EDB51AEAE46}" type="sibTrans" cxnId="{33F6E4CD-3E3C-417D-BEEC-E5C92954ADF5}">
      <dgm:prSet/>
      <dgm:spPr/>
      <dgm:t>
        <a:bodyPr/>
        <a:lstStyle/>
        <a:p>
          <a:endParaRPr lang="da-DK"/>
        </a:p>
      </dgm:t>
    </dgm:pt>
    <dgm:pt modelId="{4D89990E-9353-4436-AB1D-0834B82671E4}" type="pres">
      <dgm:prSet presAssocID="{933C567F-2D11-4E78-9DA5-BE5934218BE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9DDF4046-36A6-4A4F-9CC2-254E73DF62DE}" type="pres">
      <dgm:prSet presAssocID="{C992891C-46A1-493F-A069-B45720BC796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8210EB90-A8C2-445D-B238-93D2F86934B4}" type="pres">
      <dgm:prSet presAssocID="{C992891C-46A1-493F-A069-B45720BC7965}" presName="spNode" presStyleCnt="0"/>
      <dgm:spPr/>
    </dgm:pt>
    <dgm:pt modelId="{A7CBB275-C9D7-4572-8C0E-11A510918CED}" type="pres">
      <dgm:prSet presAssocID="{F52F39F0-F394-4DF7-A7DE-D10416003F2B}" presName="sibTrans" presStyleLbl="sibTrans1D1" presStyleIdx="0" presStyleCnt="3"/>
      <dgm:spPr/>
      <dgm:t>
        <a:bodyPr/>
        <a:lstStyle/>
        <a:p>
          <a:endParaRPr lang="da-DK"/>
        </a:p>
      </dgm:t>
    </dgm:pt>
    <dgm:pt modelId="{8D30CF3E-79AD-4E7D-B86B-023E939499A2}" type="pres">
      <dgm:prSet presAssocID="{5DE324D2-D452-4240-9777-112AB75C8FF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CE7315E-05AE-45BA-8447-81ADF5D6733F}" type="pres">
      <dgm:prSet presAssocID="{5DE324D2-D452-4240-9777-112AB75C8FFE}" presName="spNode" presStyleCnt="0"/>
      <dgm:spPr/>
    </dgm:pt>
    <dgm:pt modelId="{10DB8CF9-3DB8-41BE-8B7D-FF3F8DDD31F9}" type="pres">
      <dgm:prSet presAssocID="{29B52537-5B82-48AF-AFED-7B826E1F779E}" presName="sibTrans" presStyleLbl="sibTrans1D1" presStyleIdx="1" presStyleCnt="3"/>
      <dgm:spPr/>
      <dgm:t>
        <a:bodyPr/>
        <a:lstStyle/>
        <a:p>
          <a:endParaRPr lang="da-DK"/>
        </a:p>
      </dgm:t>
    </dgm:pt>
    <dgm:pt modelId="{0708B9AF-C2FF-41C5-A9CD-47B273E78C59}" type="pres">
      <dgm:prSet presAssocID="{66125B63-E15F-4F9B-AA27-68D67E16D1D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3D943467-8975-40BB-8175-69675A420D76}" type="pres">
      <dgm:prSet presAssocID="{66125B63-E15F-4F9B-AA27-68D67E16D1D8}" presName="spNode" presStyleCnt="0"/>
      <dgm:spPr/>
    </dgm:pt>
    <dgm:pt modelId="{36513426-6743-41C8-ACD8-65C178936C59}" type="pres">
      <dgm:prSet presAssocID="{3091B0E8-B934-4128-A512-8EDB51AEAE46}" presName="sibTrans" presStyleLbl="sibTrans1D1" presStyleIdx="2" presStyleCnt="3"/>
      <dgm:spPr/>
      <dgm:t>
        <a:bodyPr/>
        <a:lstStyle/>
        <a:p>
          <a:endParaRPr lang="da-DK"/>
        </a:p>
      </dgm:t>
    </dgm:pt>
  </dgm:ptLst>
  <dgm:cxnLst>
    <dgm:cxn modelId="{F35BE81A-2DDB-4594-A5B4-0A5E4CA0A31D}" srcId="{933C567F-2D11-4E78-9DA5-BE5934218BEA}" destId="{C992891C-46A1-493F-A069-B45720BC7965}" srcOrd="0" destOrd="0" parTransId="{5B50E69E-6159-472F-B04F-C1B909285D7B}" sibTransId="{F52F39F0-F394-4DF7-A7DE-D10416003F2B}"/>
    <dgm:cxn modelId="{3B4409B5-E15D-441D-B0DD-C5FAAB91F8FF}" srcId="{933C567F-2D11-4E78-9DA5-BE5934218BEA}" destId="{5DE324D2-D452-4240-9777-112AB75C8FFE}" srcOrd="1" destOrd="0" parTransId="{DB6C3B47-4BF9-49FC-BA7C-320CBFDDF5B8}" sibTransId="{29B52537-5B82-48AF-AFED-7B826E1F779E}"/>
    <dgm:cxn modelId="{E8634F4E-A4D2-4900-B794-DE90896CEF76}" type="presOf" srcId="{66125B63-E15F-4F9B-AA27-68D67E16D1D8}" destId="{0708B9AF-C2FF-41C5-A9CD-47B273E78C59}" srcOrd="0" destOrd="0" presId="urn:microsoft.com/office/officeart/2005/8/layout/cycle5"/>
    <dgm:cxn modelId="{6749F25B-C032-45EB-B2C3-A9260ECB17F6}" type="presOf" srcId="{933C567F-2D11-4E78-9DA5-BE5934218BEA}" destId="{4D89990E-9353-4436-AB1D-0834B82671E4}" srcOrd="0" destOrd="0" presId="urn:microsoft.com/office/officeart/2005/8/layout/cycle5"/>
    <dgm:cxn modelId="{897445E9-034C-4F3D-A0FB-FE27EFF3A695}" type="presOf" srcId="{5DE324D2-D452-4240-9777-112AB75C8FFE}" destId="{8D30CF3E-79AD-4E7D-B86B-023E939499A2}" srcOrd="0" destOrd="0" presId="urn:microsoft.com/office/officeart/2005/8/layout/cycle5"/>
    <dgm:cxn modelId="{42F6B712-FB7E-42DF-BC8F-89469C289FD4}" type="presOf" srcId="{3091B0E8-B934-4128-A512-8EDB51AEAE46}" destId="{36513426-6743-41C8-ACD8-65C178936C59}" srcOrd="0" destOrd="0" presId="urn:microsoft.com/office/officeart/2005/8/layout/cycle5"/>
    <dgm:cxn modelId="{33F6E4CD-3E3C-417D-BEEC-E5C92954ADF5}" srcId="{933C567F-2D11-4E78-9DA5-BE5934218BEA}" destId="{66125B63-E15F-4F9B-AA27-68D67E16D1D8}" srcOrd="2" destOrd="0" parTransId="{AF595EA3-923F-41EB-8046-FC4254CCB9E1}" sibTransId="{3091B0E8-B934-4128-A512-8EDB51AEAE46}"/>
    <dgm:cxn modelId="{467B16BD-54A3-479C-A257-DA60183F3634}" type="presOf" srcId="{29B52537-5B82-48AF-AFED-7B826E1F779E}" destId="{10DB8CF9-3DB8-41BE-8B7D-FF3F8DDD31F9}" srcOrd="0" destOrd="0" presId="urn:microsoft.com/office/officeart/2005/8/layout/cycle5"/>
    <dgm:cxn modelId="{4CE97B2C-46A0-488E-B762-8321EE6265E7}" type="presOf" srcId="{F52F39F0-F394-4DF7-A7DE-D10416003F2B}" destId="{A7CBB275-C9D7-4572-8C0E-11A510918CED}" srcOrd="0" destOrd="0" presId="urn:microsoft.com/office/officeart/2005/8/layout/cycle5"/>
    <dgm:cxn modelId="{E93248D4-913D-4F4F-A74F-63E04A9E2823}" type="presOf" srcId="{C992891C-46A1-493F-A069-B45720BC7965}" destId="{9DDF4046-36A6-4A4F-9CC2-254E73DF62DE}" srcOrd="0" destOrd="0" presId="urn:microsoft.com/office/officeart/2005/8/layout/cycle5"/>
    <dgm:cxn modelId="{E2C46A9F-47C7-4057-AC51-504B0188B19E}" type="presParOf" srcId="{4D89990E-9353-4436-AB1D-0834B82671E4}" destId="{9DDF4046-36A6-4A4F-9CC2-254E73DF62DE}" srcOrd="0" destOrd="0" presId="urn:microsoft.com/office/officeart/2005/8/layout/cycle5"/>
    <dgm:cxn modelId="{4C64FC17-28D2-4D66-B926-36C9F6916AA4}" type="presParOf" srcId="{4D89990E-9353-4436-AB1D-0834B82671E4}" destId="{8210EB90-A8C2-445D-B238-93D2F86934B4}" srcOrd="1" destOrd="0" presId="urn:microsoft.com/office/officeart/2005/8/layout/cycle5"/>
    <dgm:cxn modelId="{71181D92-0EF1-4AC4-8AA8-2F767633CF2A}" type="presParOf" srcId="{4D89990E-9353-4436-AB1D-0834B82671E4}" destId="{A7CBB275-C9D7-4572-8C0E-11A510918CED}" srcOrd="2" destOrd="0" presId="urn:microsoft.com/office/officeart/2005/8/layout/cycle5"/>
    <dgm:cxn modelId="{7CC56E90-A9DA-4D6F-857E-8303BAB8A59A}" type="presParOf" srcId="{4D89990E-9353-4436-AB1D-0834B82671E4}" destId="{8D30CF3E-79AD-4E7D-B86B-023E939499A2}" srcOrd="3" destOrd="0" presId="urn:microsoft.com/office/officeart/2005/8/layout/cycle5"/>
    <dgm:cxn modelId="{5267C23B-7A9A-4BFC-A021-38C65B744129}" type="presParOf" srcId="{4D89990E-9353-4436-AB1D-0834B82671E4}" destId="{CCE7315E-05AE-45BA-8447-81ADF5D6733F}" srcOrd="4" destOrd="0" presId="urn:microsoft.com/office/officeart/2005/8/layout/cycle5"/>
    <dgm:cxn modelId="{AB59F59E-EE07-48D5-A761-11E4422405D1}" type="presParOf" srcId="{4D89990E-9353-4436-AB1D-0834B82671E4}" destId="{10DB8CF9-3DB8-41BE-8B7D-FF3F8DDD31F9}" srcOrd="5" destOrd="0" presId="urn:microsoft.com/office/officeart/2005/8/layout/cycle5"/>
    <dgm:cxn modelId="{E1F4F3F4-A1C8-4C68-95EB-407065509AEE}" type="presParOf" srcId="{4D89990E-9353-4436-AB1D-0834B82671E4}" destId="{0708B9AF-C2FF-41C5-A9CD-47B273E78C59}" srcOrd="6" destOrd="0" presId="urn:microsoft.com/office/officeart/2005/8/layout/cycle5"/>
    <dgm:cxn modelId="{8CB9EE5E-7A33-4727-B0E3-CCCD0FE4C8E7}" type="presParOf" srcId="{4D89990E-9353-4436-AB1D-0834B82671E4}" destId="{3D943467-8975-40BB-8175-69675A420D76}" srcOrd="7" destOrd="0" presId="urn:microsoft.com/office/officeart/2005/8/layout/cycle5"/>
    <dgm:cxn modelId="{972B1C24-AE53-4711-B9D4-BF46AAE69C80}" type="presParOf" srcId="{4D89990E-9353-4436-AB1D-0834B82671E4}" destId="{36513426-6743-41C8-ACD8-65C178936C59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30F53A-03E5-4C9F-837C-C0C7661126E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171A9FDD-A90C-4B0D-BD50-6724E63FF7FB}">
      <dgm:prSet phldrT="[Tekst]"/>
      <dgm:spPr/>
      <dgm:t>
        <a:bodyPr/>
        <a:lstStyle/>
        <a:p>
          <a:r>
            <a:rPr lang="da-DK" dirty="0" smtClean="0"/>
            <a:t>2. juni 2022</a:t>
          </a:r>
          <a:endParaRPr lang="da-DK" dirty="0"/>
        </a:p>
      </dgm:t>
    </dgm:pt>
    <dgm:pt modelId="{21437A48-BEB0-47E4-884C-8E6F0A2E6F90}" type="parTrans" cxnId="{FCF033E8-C417-4210-9D25-B3763178B5B4}">
      <dgm:prSet/>
      <dgm:spPr/>
      <dgm:t>
        <a:bodyPr/>
        <a:lstStyle/>
        <a:p>
          <a:endParaRPr lang="da-DK"/>
        </a:p>
      </dgm:t>
    </dgm:pt>
    <dgm:pt modelId="{44879808-9E39-4904-9588-866A7FC9FCED}" type="sibTrans" cxnId="{FCF033E8-C417-4210-9D25-B3763178B5B4}">
      <dgm:prSet/>
      <dgm:spPr/>
      <dgm:t>
        <a:bodyPr/>
        <a:lstStyle/>
        <a:p>
          <a:endParaRPr lang="da-DK"/>
        </a:p>
      </dgm:t>
    </dgm:pt>
    <dgm:pt modelId="{097E4318-8968-4DED-ACAA-EFC95CCA4D1D}">
      <dgm:prSet phldrT="[Tekst]" custT="1"/>
      <dgm:spPr/>
      <dgm:t>
        <a:bodyPr/>
        <a:lstStyle/>
        <a:p>
          <a:r>
            <a:rPr lang="da-DK" sz="2400" dirty="0" smtClean="0"/>
            <a:t>Offentliggjort i EU-tidende</a:t>
          </a:r>
          <a:endParaRPr lang="da-DK" sz="2400" dirty="0"/>
        </a:p>
      </dgm:t>
    </dgm:pt>
    <dgm:pt modelId="{43DEC250-FC71-449B-84A5-36D625F5AF1D}" type="parTrans" cxnId="{403E7D66-5A0D-45E0-B814-4FDF5DBF4B00}">
      <dgm:prSet/>
      <dgm:spPr/>
      <dgm:t>
        <a:bodyPr/>
        <a:lstStyle/>
        <a:p>
          <a:endParaRPr lang="da-DK"/>
        </a:p>
      </dgm:t>
    </dgm:pt>
    <dgm:pt modelId="{84047B57-550E-4B9B-9EC1-99B6DE68AFD2}" type="sibTrans" cxnId="{403E7D66-5A0D-45E0-B814-4FDF5DBF4B00}">
      <dgm:prSet/>
      <dgm:spPr/>
      <dgm:t>
        <a:bodyPr/>
        <a:lstStyle/>
        <a:p>
          <a:endParaRPr lang="da-DK"/>
        </a:p>
      </dgm:t>
    </dgm:pt>
    <dgm:pt modelId="{A670FEE8-3526-4D6B-87F2-489CDD5286E4}">
      <dgm:prSet phldrT="[Tekst]"/>
      <dgm:spPr/>
      <dgm:t>
        <a:bodyPr/>
        <a:lstStyle/>
        <a:p>
          <a:r>
            <a:rPr lang="da-DK" dirty="0" smtClean="0"/>
            <a:t>22. juni 2022</a:t>
          </a:r>
          <a:endParaRPr lang="da-DK" dirty="0"/>
        </a:p>
      </dgm:t>
    </dgm:pt>
    <dgm:pt modelId="{8692946D-E17E-4CAD-BDD8-5C9B9642A786}" type="parTrans" cxnId="{67399D2D-B647-4B76-818E-02D1B1FF5FE4}">
      <dgm:prSet/>
      <dgm:spPr/>
      <dgm:t>
        <a:bodyPr/>
        <a:lstStyle/>
        <a:p>
          <a:endParaRPr lang="da-DK"/>
        </a:p>
      </dgm:t>
    </dgm:pt>
    <dgm:pt modelId="{D4C595CE-9BC7-4A0A-A02C-8A446A19EAD8}" type="sibTrans" cxnId="{67399D2D-B647-4B76-818E-02D1B1FF5FE4}">
      <dgm:prSet/>
      <dgm:spPr/>
      <dgm:t>
        <a:bodyPr/>
        <a:lstStyle/>
        <a:p>
          <a:endParaRPr lang="da-DK"/>
        </a:p>
      </dgm:t>
    </dgm:pt>
    <dgm:pt modelId="{169FB79B-7E4C-44EB-A7C2-BF6E78111893}">
      <dgm:prSet phldrT="[Tekst]" custT="1"/>
      <dgm:spPr/>
      <dgm:t>
        <a:bodyPr/>
        <a:lstStyle/>
        <a:p>
          <a:r>
            <a:rPr lang="da-DK" sz="2400" dirty="0" smtClean="0"/>
            <a:t>Træder i kraft</a:t>
          </a:r>
          <a:endParaRPr lang="da-DK" sz="2400" dirty="0"/>
        </a:p>
      </dgm:t>
    </dgm:pt>
    <dgm:pt modelId="{B648A488-5572-4885-BA5C-05B2F78F319D}" type="parTrans" cxnId="{41C3D3B4-6C0B-4372-AC61-9752480A76E5}">
      <dgm:prSet/>
      <dgm:spPr/>
      <dgm:t>
        <a:bodyPr/>
        <a:lstStyle/>
        <a:p>
          <a:endParaRPr lang="da-DK"/>
        </a:p>
      </dgm:t>
    </dgm:pt>
    <dgm:pt modelId="{ED9A128B-41BB-4768-A75C-1481D0038398}" type="sibTrans" cxnId="{41C3D3B4-6C0B-4372-AC61-9752480A76E5}">
      <dgm:prSet/>
      <dgm:spPr/>
      <dgm:t>
        <a:bodyPr/>
        <a:lstStyle/>
        <a:p>
          <a:endParaRPr lang="da-DK"/>
        </a:p>
      </dgm:t>
    </dgm:pt>
    <dgm:pt modelId="{A9842F18-131C-42B7-9B73-93E6B81ECC5A}">
      <dgm:prSet phldrT="[Tekst]"/>
      <dgm:spPr/>
      <dgm:t>
        <a:bodyPr/>
        <a:lstStyle/>
        <a:p>
          <a:r>
            <a:rPr lang="da-DK" dirty="0" smtClean="0"/>
            <a:t>23. marts 2023</a:t>
          </a:r>
          <a:endParaRPr lang="da-DK" dirty="0"/>
        </a:p>
      </dgm:t>
    </dgm:pt>
    <dgm:pt modelId="{F3F681DD-BBF0-4BC1-BC35-DEA8300AF3C1}" type="parTrans" cxnId="{FEA00D72-E405-458A-80DF-FCA354CE7C14}">
      <dgm:prSet/>
      <dgm:spPr/>
      <dgm:t>
        <a:bodyPr/>
        <a:lstStyle/>
        <a:p>
          <a:endParaRPr lang="da-DK"/>
        </a:p>
      </dgm:t>
    </dgm:pt>
    <dgm:pt modelId="{2D37A0CF-5368-45DE-8DC3-F82311BE6E0C}" type="sibTrans" cxnId="{FEA00D72-E405-458A-80DF-FCA354CE7C14}">
      <dgm:prSet/>
      <dgm:spPr/>
      <dgm:t>
        <a:bodyPr/>
        <a:lstStyle/>
        <a:p>
          <a:endParaRPr lang="da-DK"/>
        </a:p>
      </dgm:t>
    </dgm:pt>
    <dgm:pt modelId="{37928848-13E4-49A5-9B00-1499CE951717}">
      <dgm:prSet phldrT="[Tekst]" custT="1"/>
      <dgm:spPr/>
      <dgm:t>
        <a:bodyPr/>
        <a:lstStyle/>
        <a:p>
          <a:r>
            <a:rPr lang="da-DK" sz="2400" dirty="0" smtClean="0"/>
            <a:t>Finder anvendelse</a:t>
          </a:r>
          <a:endParaRPr lang="da-DK" sz="2400" dirty="0"/>
        </a:p>
      </dgm:t>
    </dgm:pt>
    <dgm:pt modelId="{A3347EB2-21AF-45A5-8F99-7CE813333115}" type="parTrans" cxnId="{695DAE07-31EB-4E07-AA4D-4D48F5044915}">
      <dgm:prSet/>
      <dgm:spPr/>
      <dgm:t>
        <a:bodyPr/>
        <a:lstStyle/>
        <a:p>
          <a:endParaRPr lang="da-DK"/>
        </a:p>
      </dgm:t>
    </dgm:pt>
    <dgm:pt modelId="{52BCF36E-7D80-4F68-BE1A-CF0A87A5E1A8}" type="sibTrans" cxnId="{695DAE07-31EB-4E07-AA4D-4D48F5044915}">
      <dgm:prSet/>
      <dgm:spPr/>
      <dgm:t>
        <a:bodyPr/>
        <a:lstStyle/>
        <a:p>
          <a:endParaRPr lang="da-DK"/>
        </a:p>
      </dgm:t>
    </dgm:pt>
    <dgm:pt modelId="{F11F1E19-EFDF-4FB2-91C5-6C9B208AD954}" type="pres">
      <dgm:prSet presAssocID="{3330F53A-03E5-4C9F-837C-C0C7661126E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36575CAF-994D-4397-946A-6BF47928738A}" type="pres">
      <dgm:prSet presAssocID="{171A9FDD-A90C-4B0D-BD50-6724E63FF7FB}" presName="composite" presStyleCnt="0"/>
      <dgm:spPr/>
    </dgm:pt>
    <dgm:pt modelId="{CB7F5412-2A43-4ADB-84BD-2B8C9385EDEC}" type="pres">
      <dgm:prSet presAssocID="{171A9FDD-A90C-4B0D-BD50-6724E63FF7F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8C3FC26-A373-4C00-A91B-4A30DD094F89}" type="pres">
      <dgm:prSet presAssocID="{171A9FDD-A90C-4B0D-BD50-6724E63FF7F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B8E3A41-E667-49AD-ABD7-D8F72DE5ACDD}" type="pres">
      <dgm:prSet presAssocID="{44879808-9E39-4904-9588-866A7FC9FCED}" presName="sp" presStyleCnt="0"/>
      <dgm:spPr/>
    </dgm:pt>
    <dgm:pt modelId="{DF2B07D8-D0E0-448B-A25D-680572DEFA8D}" type="pres">
      <dgm:prSet presAssocID="{A670FEE8-3526-4D6B-87F2-489CDD5286E4}" presName="composite" presStyleCnt="0"/>
      <dgm:spPr/>
    </dgm:pt>
    <dgm:pt modelId="{5E00E790-F836-4F84-A7A7-9D56BD83F2BE}" type="pres">
      <dgm:prSet presAssocID="{A670FEE8-3526-4D6B-87F2-489CDD5286E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AA22826-FF1D-47CB-A67C-9C060F5EB1C0}" type="pres">
      <dgm:prSet presAssocID="{A670FEE8-3526-4D6B-87F2-489CDD5286E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14EFCC7-AF2E-4327-AB06-C3B4B53BE506}" type="pres">
      <dgm:prSet presAssocID="{D4C595CE-9BC7-4A0A-A02C-8A446A19EAD8}" presName="sp" presStyleCnt="0"/>
      <dgm:spPr/>
    </dgm:pt>
    <dgm:pt modelId="{276796F1-0F98-45E6-921B-E996F9751B9B}" type="pres">
      <dgm:prSet presAssocID="{A9842F18-131C-42B7-9B73-93E6B81ECC5A}" presName="composite" presStyleCnt="0"/>
      <dgm:spPr/>
    </dgm:pt>
    <dgm:pt modelId="{17648A5C-26D5-4C01-9BDB-3DDEA9C20925}" type="pres">
      <dgm:prSet presAssocID="{A9842F18-131C-42B7-9B73-93E6B81ECC5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1AFBF7A-AF1F-4007-BA3B-6E00F417DC56}" type="pres">
      <dgm:prSet presAssocID="{A9842F18-131C-42B7-9B73-93E6B81ECC5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718D4434-4339-49B1-81A3-C00776A4DABC}" type="presOf" srcId="{171A9FDD-A90C-4B0D-BD50-6724E63FF7FB}" destId="{CB7F5412-2A43-4ADB-84BD-2B8C9385EDEC}" srcOrd="0" destOrd="0" presId="urn:microsoft.com/office/officeart/2005/8/layout/chevron2"/>
    <dgm:cxn modelId="{695DAE07-31EB-4E07-AA4D-4D48F5044915}" srcId="{A9842F18-131C-42B7-9B73-93E6B81ECC5A}" destId="{37928848-13E4-49A5-9B00-1499CE951717}" srcOrd="0" destOrd="0" parTransId="{A3347EB2-21AF-45A5-8F99-7CE813333115}" sibTransId="{52BCF36E-7D80-4F68-BE1A-CF0A87A5E1A8}"/>
    <dgm:cxn modelId="{403E7D66-5A0D-45E0-B814-4FDF5DBF4B00}" srcId="{171A9FDD-A90C-4B0D-BD50-6724E63FF7FB}" destId="{097E4318-8968-4DED-ACAA-EFC95CCA4D1D}" srcOrd="0" destOrd="0" parTransId="{43DEC250-FC71-449B-84A5-36D625F5AF1D}" sibTransId="{84047B57-550E-4B9B-9EC1-99B6DE68AFD2}"/>
    <dgm:cxn modelId="{41C3D3B4-6C0B-4372-AC61-9752480A76E5}" srcId="{A670FEE8-3526-4D6B-87F2-489CDD5286E4}" destId="{169FB79B-7E4C-44EB-A7C2-BF6E78111893}" srcOrd="0" destOrd="0" parTransId="{B648A488-5572-4885-BA5C-05B2F78F319D}" sibTransId="{ED9A128B-41BB-4768-A75C-1481D0038398}"/>
    <dgm:cxn modelId="{BB10C57E-A787-4460-A841-581A0C97977A}" type="presOf" srcId="{A670FEE8-3526-4D6B-87F2-489CDD5286E4}" destId="{5E00E790-F836-4F84-A7A7-9D56BD83F2BE}" srcOrd="0" destOrd="0" presId="urn:microsoft.com/office/officeart/2005/8/layout/chevron2"/>
    <dgm:cxn modelId="{FCF033E8-C417-4210-9D25-B3763178B5B4}" srcId="{3330F53A-03E5-4C9F-837C-C0C7661126E1}" destId="{171A9FDD-A90C-4B0D-BD50-6724E63FF7FB}" srcOrd="0" destOrd="0" parTransId="{21437A48-BEB0-47E4-884C-8E6F0A2E6F90}" sibTransId="{44879808-9E39-4904-9588-866A7FC9FCED}"/>
    <dgm:cxn modelId="{56A1A029-EAB9-4533-BAA2-86C813FD9D32}" type="presOf" srcId="{3330F53A-03E5-4C9F-837C-C0C7661126E1}" destId="{F11F1E19-EFDF-4FB2-91C5-6C9B208AD954}" srcOrd="0" destOrd="0" presId="urn:microsoft.com/office/officeart/2005/8/layout/chevron2"/>
    <dgm:cxn modelId="{6A64F712-9B0F-4B22-BF58-1078EDBB189E}" type="presOf" srcId="{097E4318-8968-4DED-ACAA-EFC95CCA4D1D}" destId="{C8C3FC26-A373-4C00-A91B-4A30DD094F89}" srcOrd="0" destOrd="0" presId="urn:microsoft.com/office/officeart/2005/8/layout/chevron2"/>
    <dgm:cxn modelId="{FEA00D72-E405-458A-80DF-FCA354CE7C14}" srcId="{3330F53A-03E5-4C9F-837C-C0C7661126E1}" destId="{A9842F18-131C-42B7-9B73-93E6B81ECC5A}" srcOrd="2" destOrd="0" parTransId="{F3F681DD-BBF0-4BC1-BC35-DEA8300AF3C1}" sibTransId="{2D37A0CF-5368-45DE-8DC3-F82311BE6E0C}"/>
    <dgm:cxn modelId="{A52353D9-8362-4B34-99A6-8856F00A81D5}" type="presOf" srcId="{A9842F18-131C-42B7-9B73-93E6B81ECC5A}" destId="{17648A5C-26D5-4C01-9BDB-3DDEA9C20925}" srcOrd="0" destOrd="0" presId="urn:microsoft.com/office/officeart/2005/8/layout/chevron2"/>
    <dgm:cxn modelId="{362357F3-5CB6-4ED3-9913-88BF006E9B66}" type="presOf" srcId="{169FB79B-7E4C-44EB-A7C2-BF6E78111893}" destId="{BAA22826-FF1D-47CB-A67C-9C060F5EB1C0}" srcOrd="0" destOrd="0" presId="urn:microsoft.com/office/officeart/2005/8/layout/chevron2"/>
    <dgm:cxn modelId="{67399D2D-B647-4B76-818E-02D1B1FF5FE4}" srcId="{3330F53A-03E5-4C9F-837C-C0C7661126E1}" destId="{A670FEE8-3526-4D6B-87F2-489CDD5286E4}" srcOrd="1" destOrd="0" parTransId="{8692946D-E17E-4CAD-BDD8-5C9B9642A786}" sibTransId="{D4C595CE-9BC7-4A0A-A02C-8A446A19EAD8}"/>
    <dgm:cxn modelId="{4BE73653-1BD2-4A2E-A341-40117D8BB1FA}" type="presOf" srcId="{37928848-13E4-49A5-9B00-1499CE951717}" destId="{21AFBF7A-AF1F-4007-BA3B-6E00F417DC56}" srcOrd="0" destOrd="0" presId="urn:microsoft.com/office/officeart/2005/8/layout/chevron2"/>
    <dgm:cxn modelId="{8B6B58D4-E208-4453-A8E5-D18A37B0728B}" type="presParOf" srcId="{F11F1E19-EFDF-4FB2-91C5-6C9B208AD954}" destId="{36575CAF-994D-4397-946A-6BF47928738A}" srcOrd="0" destOrd="0" presId="urn:microsoft.com/office/officeart/2005/8/layout/chevron2"/>
    <dgm:cxn modelId="{EEADA300-EB1A-40BD-9B8A-A5B87FE37F06}" type="presParOf" srcId="{36575CAF-994D-4397-946A-6BF47928738A}" destId="{CB7F5412-2A43-4ADB-84BD-2B8C9385EDEC}" srcOrd="0" destOrd="0" presId="urn:microsoft.com/office/officeart/2005/8/layout/chevron2"/>
    <dgm:cxn modelId="{350C33EA-3618-42AC-BE5F-1A9C8CC935D4}" type="presParOf" srcId="{36575CAF-994D-4397-946A-6BF47928738A}" destId="{C8C3FC26-A373-4C00-A91B-4A30DD094F89}" srcOrd="1" destOrd="0" presId="urn:microsoft.com/office/officeart/2005/8/layout/chevron2"/>
    <dgm:cxn modelId="{A3243C14-5BEE-43EF-AD4A-7DC5CB02A1C6}" type="presParOf" srcId="{F11F1E19-EFDF-4FB2-91C5-6C9B208AD954}" destId="{0B8E3A41-E667-49AD-ABD7-D8F72DE5ACDD}" srcOrd="1" destOrd="0" presId="urn:microsoft.com/office/officeart/2005/8/layout/chevron2"/>
    <dgm:cxn modelId="{A9C58D3C-C57C-4CFA-B134-B35CB09C2AC5}" type="presParOf" srcId="{F11F1E19-EFDF-4FB2-91C5-6C9B208AD954}" destId="{DF2B07D8-D0E0-448B-A25D-680572DEFA8D}" srcOrd="2" destOrd="0" presId="urn:microsoft.com/office/officeart/2005/8/layout/chevron2"/>
    <dgm:cxn modelId="{48D0D8F3-B9DF-48DE-9A19-7EEE65B1AB2B}" type="presParOf" srcId="{DF2B07D8-D0E0-448B-A25D-680572DEFA8D}" destId="{5E00E790-F836-4F84-A7A7-9D56BD83F2BE}" srcOrd="0" destOrd="0" presId="urn:microsoft.com/office/officeart/2005/8/layout/chevron2"/>
    <dgm:cxn modelId="{89758FD4-A2B8-472E-BBD5-C38F0AE94AB4}" type="presParOf" srcId="{DF2B07D8-D0E0-448B-A25D-680572DEFA8D}" destId="{BAA22826-FF1D-47CB-A67C-9C060F5EB1C0}" srcOrd="1" destOrd="0" presId="urn:microsoft.com/office/officeart/2005/8/layout/chevron2"/>
    <dgm:cxn modelId="{0B94A855-D8F5-4623-A17B-21A9380438EB}" type="presParOf" srcId="{F11F1E19-EFDF-4FB2-91C5-6C9B208AD954}" destId="{114EFCC7-AF2E-4327-AB06-C3B4B53BE506}" srcOrd="3" destOrd="0" presId="urn:microsoft.com/office/officeart/2005/8/layout/chevron2"/>
    <dgm:cxn modelId="{FAF79219-61A7-433C-83CC-D7A0F8050641}" type="presParOf" srcId="{F11F1E19-EFDF-4FB2-91C5-6C9B208AD954}" destId="{276796F1-0F98-45E6-921B-E996F9751B9B}" srcOrd="4" destOrd="0" presId="urn:microsoft.com/office/officeart/2005/8/layout/chevron2"/>
    <dgm:cxn modelId="{FEE972DD-75B2-401B-B543-A82F62DAF7D9}" type="presParOf" srcId="{276796F1-0F98-45E6-921B-E996F9751B9B}" destId="{17648A5C-26D5-4C01-9BDB-3DDEA9C20925}" srcOrd="0" destOrd="0" presId="urn:microsoft.com/office/officeart/2005/8/layout/chevron2"/>
    <dgm:cxn modelId="{57C9B9E0-A033-4402-A719-77630DADDB4B}" type="presParOf" srcId="{276796F1-0F98-45E6-921B-E996F9751B9B}" destId="{21AFBF7A-AF1F-4007-BA3B-6E00F417DC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F4046-36A6-4A4F-9CC2-254E73DF62DE}">
      <dsp:nvSpPr>
        <dsp:cNvPr id="0" name=""/>
        <dsp:cNvSpPr/>
      </dsp:nvSpPr>
      <dsp:spPr>
        <a:xfrm>
          <a:off x="1605206" y="1376"/>
          <a:ext cx="1823987" cy="1185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 dirty="0" smtClean="0"/>
            <a:t>Manglende infrastruktur baseret på DLT</a:t>
          </a:r>
          <a:endParaRPr lang="da-DK" sz="1600" kern="1200" dirty="0"/>
        </a:p>
      </dsp:txBody>
      <dsp:txXfrm>
        <a:off x="1663082" y="59252"/>
        <a:ext cx="1708235" cy="1069839"/>
      </dsp:txXfrm>
    </dsp:sp>
    <dsp:sp modelId="{A7CBB275-C9D7-4572-8C0E-11A510918CED}">
      <dsp:nvSpPr>
        <dsp:cNvPr id="0" name=""/>
        <dsp:cNvSpPr/>
      </dsp:nvSpPr>
      <dsp:spPr>
        <a:xfrm>
          <a:off x="934894" y="594172"/>
          <a:ext cx="3164611" cy="3164611"/>
        </a:xfrm>
        <a:custGeom>
          <a:avLst/>
          <a:gdLst/>
          <a:ahLst/>
          <a:cxnLst/>
          <a:rect l="0" t="0" r="0" b="0"/>
          <a:pathLst>
            <a:path>
              <a:moveTo>
                <a:pt x="2739539" y="503184"/>
              </a:moveTo>
              <a:arcTo wR="1582305" hR="1582305" stAng="19020026" swAng="23037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0CF3E-79AD-4E7D-B86B-023E939499A2}">
      <dsp:nvSpPr>
        <dsp:cNvPr id="0" name=""/>
        <dsp:cNvSpPr/>
      </dsp:nvSpPr>
      <dsp:spPr>
        <a:xfrm>
          <a:off x="2975524" y="2374835"/>
          <a:ext cx="1823987" cy="1185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 dirty="0" smtClean="0"/>
            <a:t>Udfordringer med at identificere regulatoriske barrierer</a:t>
          </a:r>
          <a:endParaRPr lang="da-DK" sz="1600" kern="1200" dirty="0"/>
        </a:p>
      </dsp:txBody>
      <dsp:txXfrm>
        <a:off x="3033400" y="2432711"/>
        <a:ext cx="1708235" cy="1069839"/>
      </dsp:txXfrm>
    </dsp:sp>
    <dsp:sp modelId="{10DB8CF9-3DB8-41BE-8B7D-FF3F8DDD31F9}">
      <dsp:nvSpPr>
        <dsp:cNvPr id="0" name=""/>
        <dsp:cNvSpPr/>
      </dsp:nvSpPr>
      <dsp:spPr>
        <a:xfrm>
          <a:off x="934894" y="594172"/>
          <a:ext cx="3164611" cy="3164611"/>
        </a:xfrm>
        <a:custGeom>
          <a:avLst/>
          <a:gdLst/>
          <a:ahLst/>
          <a:cxnLst/>
          <a:rect l="0" t="0" r="0" b="0"/>
          <a:pathLst>
            <a:path>
              <a:moveTo>
                <a:pt x="2068306" y="3088126"/>
              </a:moveTo>
              <a:arcTo wR="1582305" hR="1582305" stAng="4326757" swAng="214648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8B9AF-C2FF-41C5-A9CD-47B273E78C59}">
      <dsp:nvSpPr>
        <dsp:cNvPr id="0" name=""/>
        <dsp:cNvSpPr/>
      </dsp:nvSpPr>
      <dsp:spPr>
        <a:xfrm>
          <a:off x="234889" y="2374835"/>
          <a:ext cx="1823987" cy="1185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 dirty="0" smtClean="0"/>
            <a:t>EU-lovgivning ikke tilpasset DLT</a:t>
          </a:r>
          <a:endParaRPr lang="da-DK" sz="1600" kern="1200" dirty="0"/>
        </a:p>
      </dsp:txBody>
      <dsp:txXfrm>
        <a:off x="292765" y="2432711"/>
        <a:ext cx="1708235" cy="1069839"/>
      </dsp:txXfrm>
    </dsp:sp>
    <dsp:sp modelId="{36513426-6743-41C8-ACD8-65C178936C59}">
      <dsp:nvSpPr>
        <dsp:cNvPr id="0" name=""/>
        <dsp:cNvSpPr/>
      </dsp:nvSpPr>
      <dsp:spPr>
        <a:xfrm>
          <a:off x="934894" y="594172"/>
          <a:ext cx="3164611" cy="3164611"/>
        </a:xfrm>
        <a:custGeom>
          <a:avLst/>
          <a:gdLst/>
          <a:ahLst/>
          <a:cxnLst/>
          <a:rect l="0" t="0" r="0" b="0"/>
          <a:pathLst>
            <a:path>
              <a:moveTo>
                <a:pt x="5104" y="1455316"/>
              </a:moveTo>
              <a:arcTo wR="1582305" hR="1582305" stAng="11076198" swAng="23037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7F5412-2A43-4ADB-84BD-2B8C9385EDEC}">
      <dsp:nvSpPr>
        <dsp:cNvPr id="0" name=""/>
        <dsp:cNvSpPr/>
      </dsp:nvSpPr>
      <dsp:spPr>
        <a:xfrm rot="5400000">
          <a:off x="-230626" y="232527"/>
          <a:ext cx="1537510" cy="10762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2. juni 2022</a:t>
          </a:r>
          <a:endParaRPr lang="da-DK" sz="1500" kern="1200" dirty="0"/>
        </a:p>
      </dsp:txBody>
      <dsp:txXfrm rot="-5400000">
        <a:off x="1" y="540030"/>
        <a:ext cx="1076257" cy="461253"/>
      </dsp:txXfrm>
    </dsp:sp>
    <dsp:sp modelId="{C8C3FC26-A373-4C00-A91B-4A30DD094F89}">
      <dsp:nvSpPr>
        <dsp:cNvPr id="0" name=""/>
        <dsp:cNvSpPr/>
      </dsp:nvSpPr>
      <dsp:spPr>
        <a:xfrm rot="5400000">
          <a:off x="2904455" y="-1826296"/>
          <a:ext cx="999382" cy="46557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400" kern="1200" dirty="0" smtClean="0"/>
            <a:t>Offentliggjort i EU-tidende</a:t>
          </a:r>
          <a:endParaRPr lang="da-DK" sz="2400" kern="1200" dirty="0"/>
        </a:p>
      </dsp:txBody>
      <dsp:txXfrm rot="-5400000">
        <a:off x="1076257" y="50688"/>
        <a:ext cx="4606992" cy="901810"/>
      </dsp:txXfrm>
    </dsp:sp>
    <dsp:sp modelId="{5E00E790-F836-4F84-A7A7-9D56BD83F2BE}">
      <dsp:nvSpPr>
        <dsp:cNvPr id="0" name=""/>
        <dsp:cNvSpPr/>
      </dsp:nvSpPr>
      <dsp:spPr>
        <a:xfrm rot="5400000">
          <a:off x="-230626" y="1575174"/>
          <a:ext cx="1537510" cy="10762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22. juni 2022</a:t>
          </a:r>
          <a:endParaRPr lang="da-DK" sz="1500" kern="1200" dirty="0"/>
        </a:p>
      </dsp:txBody>
      <dsp:txXfrm rot="-5400000">
        <a:off x="1" y="1882677"/>
        <a:ext cx="1076257" cy="461253"/>
      </dsp:txXfrm>
    </dsp:sp>
    <dsp:sp modelId="{BAA22826-FF1D-47CB-A67C-9C060F5EB1C0}">
      <dsp:nvSpPr>
        <dsp:cNvPr id="0" name=""/>
        <dsp:cNvSpPr/>
      </dsp:nvSpPr>
      <dsp:spPr>
        <a:xfrm rot="5400000">
          <a:off x="2904455" y="-483650"/>
          <a:ext cx="999382" cy="46557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400" kern="1200" dirty="0" smtClean="0"/>
            <a:t>Træder i kraft</a:t>
          </a:r>
          <a:endParaRPr lang="da-DK" sz="2400" kern="1200" dirty="0"/>
        </a:p>
      </dsp:txBody>
      <dsp:txXfrm rot="-5400000">
        <a:off x="1076257" y="1393334"/>
        <a:ext cx="4606992" cy="901810"/>
      </dsp:txXfrm>
    </dsp:sp>
    <dsp:sp modelId="{17648A5C-26D5-4C01-9BDB-3DDEA9C20925}">
      <dsp:nvSpPr>
        <dsp:cNvPr id="0" name=""/>
        <dsp:cNvSpPr/>
      </dsp:nvSpPr>
      <dsp:spPr>
        <a:xfrm rot="5400000">
          <a:off x="-230626" y="2917821"/>
          <a:ext cx="1537510" cy="10762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500" kern="1200" dirty="0" smtClean="0"/>
            <a:t>23. marts 2023</a:t>
          </a:r>
          <a:endParaRPr lang="da-DK" sz="1500" kern="1200" dirty="0"/>
        </a:p>
      </dsp:txBody>
      <dsp:txXfrm rot="-5400000">
        <a:off x="1" y="3225324"/>
        <a:ext cx="1076257" cy="461253"/>
      </dsp:txXfrm>
    </dsp:sp>
    <dsp:sp modelId="{21AFBF7A-AF1F-4007-BA3B-6E00F417DC56}">
      <dsp:nvSpPr>
        <dsp:cNvPr id="0" name=""/>
        <dsp:cNvSpPr/>
      </dsp:nvSpPr>
      <dsp:spPr>
        <a:xfrm rot="5400000">
          <a:off x="2904455" y="858996"/>
          <a:ext cx="999382" cy="46557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400" kern="1200" dirty="0" smtClean="0"/>
            <a:t>Finder anvendelse</a:t>
          </a:r>
          <a:endParaRPr lang="da-DK" sz="2400" kern="1200" dirty="0"/>
        </a:p>
      </dsp:txBody>
      <dsp:txXfrm rot="-5400000">
        <a:off x="1076257" y="2735980"/>
        <a:ext cx="4606992" cy="901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3B460-B3A9-407A-8FA8-6F14913798B7}" type="datetimeFigureOut">
              <a:rPr lang="da-DK" smtClean="0"/>
              <a:t>10-06-2022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1D77A-5DB7-4002-95E8-982E0A2703C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2577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a-DK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baseline="0" dirty="0" smtClean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558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35728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aseline="0" dirty="0" smtClean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86609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a-DK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baseline="0" dirty="0" smtClean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98324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4763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19694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19130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97744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D77A-5DB7-4002-95E8-982E0A2703C0}" type="slidenum">
              <a:rPr lang="da-DK" smtClean="0"/>
              <a:t>10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45732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2357454"/>
          </a:xfrm>
        </p:spPr>
        <p:txBody>
          <a:bodyPr/>
          <a:lstStyle>
            <a:lvl1pPr marL="0" indent="0">
              <a:defRPr sz="3200" b="0" i="0" baseline="0">
                <a:solidFill>
                  <a:schemeClr val="bg2"/>
                </a:solidFill>
                <a:latin typeface="Constantia" pitchFamily="18" charset="0"/>
              </a:defRPr>
            </a:lvl1pPr>
            <a:lvl2pPr>
              <a:defRPr sz="2800" b="1" i="0" baseline="0">
                <a:solidFill>
                  <a:srgbClr val="F0EDE4"/>
                </a:solidFill>
                <a:latin typeface="Constantia" pitchFamily="18" charset="0"/>
              </a:defRPr>
            </a:lvl2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0"/>
          </p:nvPr>
        </p:nvSpPr>
        <p:spPr>
          <a:xfrm>
            <a:off x="428596" y="4286256"/>
            <a:ext cx="8286808" cy="2071702"/>
          </a:xfrm>
        </p:spPr>
        <p:txBody>
          <a:bodyPr/>
          <a:lstStyle>
            <a:lvl1pPr marL="0" indent="0">
              <a:defRPr sz="2800" b="0" i="0" baseline="0">
                <a:solidFill>
                  <a:schemeClr val="bg2"/>
                </a:solidFill>
                <a:latin typeface="Constantia" pitchFamily="18" charset="0"/>
              </a:defRPr>
            </a:lvl1pPr>
          </a:lstStyle>
          <a:p>
            <a:pPr lvl="0"/>
            <a:r>
              <a:rPr lang="da-DK" smtClean="0"/>
              <a:t>Rediger typografien i masterens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99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dirty="0" smtClean="0"/>
              <a:t>Klik for at redigere undertiteltypografien i masteren</a:t>
            </a:r>
            <a:endParaRPr lang="da-DK" dirty="0"/>
          </a:p>
        </p:txBody>
      </p:sp>
      <p:sp>
        <p:nvSpPr>
          <p:cNvPr id="9" name="Pladsholder til tekst 7"/>
          <p:cNvSpPr>
            <a:spLocks noGrp="1"/>
          </p:cNvSpPr>
          <p:nvPr>
            <p:ph type="body" sz="quarter" idx="10"/>
          </p:nvPr>
        </p:nvSpPr>
        <p:spPr>
          <a:xfrm>
            <a:off x="428596" y="6357938"/>
            <a:ext cx="8286808" cy="428625"/>
          </a:xfrm>
        </p:spPr>
        <p:txBody>
          <a:bodyPr>
            <a:noAutofit/>
          </a:bodyPr>
          <a:lstStyle>
            <a:lvl1pPr algn="r">
              <a:buNone/>
              <a:defRPr lang="da-DK" sz="2400" b="0" kern="1200" dirty="0" smtClean="0">
                <a:solidFill>
                  <a:srgbClr val="990000"/>
                </a:solidFill>
                <a:latin typeface="Constantia" pitchFamily="18" charset="0"/>
                <a:ea typeface="+mn-ea"/>
                <a:cs typeface="+mn-cs"/>
              </a:defRPr>
            </a:lvl1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542334"/>
            <a:ext cx="8229600" cy="631844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</p:txBody>
      </p:sp>
      <p:sp>
        <p:nvSpPr>
          <p:cNvPr id="7" name="Pladsholder til tekst 7"/>
          <p:cNvSpPr>
            <a:spLocks noGrp="1"/>
          </p:cNvSpPr>
          <p:nvPr>
            <p:ph type="body" sz="quarter" idx="10"/>
          </p:nvPr>
        </p:nvSpPr>
        <p:spPr>
          <a:xfrm>
            <a:off x="428596" y="6357938"/>
            <a:ext cx="8286808" cy="428625"/>
          </a:xfrm>
        </p:spPr>
        <p:txBody>
          <a:bodyPr>
            <a:noAutofit/>
          </a:bodyPr>
          <a:lstStyle>
            <a:lvl1pPr algn="r">
              <a:buNone/>
              <a:defRPr lang="da-DK" sz="2400" b="0" kern="1200" dirty="0" smtClean="0">
                <a:solidFill>
                  <a:srgbClr val="990000"/>
                </a:solidFill>
                <a:latin typeface="Constantia" pitchFamily="18" charset="0"/>
                <a:ea typeface="+mn-ea"/>
                <a:cs typeface="+mn-cs"/>
              </a:defRPr>
            </a:lvl1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all"/>
            </a:lvl1pPr>
          </a:lstStyle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 b="0">
                <a:solidFill>
                  <a:srgbClr val="99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  <p:sp>
        <p:nvSpPr>
          <p:cNvPr id="7" name="Pladsholder til tekst 7"/>
          <p:cNvSpPr>
            <a:spLocks noGrp="1"/>
          </p:cNvSpPr>
          <p:nvPr>
            <p:ph type="body" sz="quarter" idx="10"/>
          </p:nvPr>
        </p:nvSpPr>
        <p:spPr>
          <a:xfrm>
            <a:off x="428596" y="6357938"/>
            <a:ext cx="8286808" cy="428625"/>
          </a:xfrm>
        </p:spPr>
        <p:txBody>
          <a:bodyPr>
            <a:noAutofit/>
          </a:bodyPr>
          <a:lstStyle>
            <a:lvl1pPr algn="r">
              <a:buNone/>
              <a:defRPr lang="da-DK" sz="2400" b="0" kern="1200" dirty="0" smtClean="0">
                <a:solidFill>
                  <a:srgbClr val="990000"/>
                </a:solidFill>
                <a:latin typeface="Constantia" pitchFamily="18" charset="0"/>
                <a:ea typeface="+mn-ea"/>
                <a:cs typeface="+mn-cs"/>
              </a:defRPr>
            </a:lvl1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214422"/>
            <a:ext cx="4038600" cy="491174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038600" cy="4911741"/>
          </a:xfrm>
        </p:spPr>
        <p:txBody>
          <a:bodyPr/>
          <a:lstStyle>
            <a:lvl1pPr>
              <a:defRPr lang="da-DK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a-DK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a-DK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da-DK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990000"/>
              </a:buClr>
              <a:buFont typeface="Arial" pitchFamily="34" charset="0"/>
              <a:buChar char="•"/>
              <a:tabLst/>
            </a:pPr>
            <a:r>
              <a:rPr lang="da-DK" dirty="0" smtClean="0"/>
              <a:t>Klik for at redigere typografi i masteren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990000"/>
              </a:buClr>
              <a:buSzPct val="75000"/>
              <a:buFont typeface="Wingdings" pitchFamily="2" charset="2"/>
              <a:buChar char="§"/>
            </a:pPr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0"/>
          </p:nvPr>
        </p:nvSpPr>
        <p:spPr>
          <a:xfrm>
            <a:off x="428596" y="6357938"/>
            <a:ext cx="8286808" cy="428625"/>
          </a:xfrm>
        </p:spPr>
        <p:txBody>
          <a:bodyPr>
            <a:noAutofit/>
          </a:bodyPr>
          <a:lstStyle>
            <a:lvl1pPr algn="r">
              <a:buNone/>
              <a:defRPr lang="da-DK" sz="2400" b="0" kern="1200" dirty="0" smtClean="0">
                <a:solidFill>
                  <a:srgbClr val="990000"/>
                </a:solidFill>
                <a:latin typeface="Constantia" pitchFamily="18" charset="0"/>
                <a:ea typeface="+mn-ea"/>
                <a:cs typeface="+mn-cs"/>
              </a:defRPr>
            </a:lvl1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214423"/>
            <a:ext cx="4040188" cy="714380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000240"/>
            <a:ext cx="4040188" cy="412592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214423"/>
            <a:ext cx="4041775" cy="714379"/>
          </a:xfrm>
        </p:spPr>
        <p:txBody>
          <a:bodyPr anchor="b">
            <a:noAutofit/>
          </a:bodyPr>
          <a:lstStyle>
            <a:lvl1pPr marL="0" indent="0">
              <a:buNone/>
              <a:defRPr lang="da-DK" sz="2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rgbClr val="990000"/>
              </a:buClr>
              <a:buFont typeface="Arial" pitchFamily="34" charset="0"/>
              <a:buNone/>
              <a:tabLst/>
            </a:pPr>
            <a:r>
              <a:rPr lang="da-DK" dirty="0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000240"/>
            <a:ext cx="4041775" cy="412592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lang="da-DK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da-DK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</p:txBody>
      </p:sp>
      <p:sp>
        <p:nvSpPr>
          <p:cNvPr id="10" name="Pladsholder til tekst 7"/>
          <p:cNvSpPr>
            <a:spLocks noGrp="1"/>
          </p:cNvSpPr>
          <p:nvPr>
            <p:ph type="body" sz="quarter" idx="10"/>
          </p:nvPr>
        </p:nvSpPr>
        <p:spPr>
          <a:xfrm>
            <a:off x="428596" y="6357938"/>
            <a:ext cx="8286808" cy="428625"/>
          </a:xfrm>
        </p:spPr>
        <p:txBody>
          <a:bodyPr>
            <a:noAutofit/>
          </a:bodyPr>
          <a:lstStyle>
            <a:lvl1pPr algn="r">
              <a:buNone/>
              <a:defRPr lang="da-DK" sz="2400" b="0" kern="1200" dirty="0" smtClean="0">
                <a:solidFill>
                  <a:srgbClr val="990000"/>
                </a:solidFill>
                <a:latin typeface="Constantia" pitchFamily="18" charset="0"/>
                <a:ea typeface="+mn-ea"/>
                <a:cs typeface="+mn-cs"/>
              </a:defRPr>
            </a:lvl1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6" name="Pladsholder til tekst 7"/>
          <p:cNvSpPr>
            <a:spLocks noGrp="1"/>
          </p:cNvSpPr>
          <p:nvPr>
            <p:ph type="body" sz="quarter" idx="10"/>
          </p:nvPr>
        </p:nvSpPr>
        <p:spPr>
          <a:xfrm>
            <a:off x="428596" y="6357938"/>
            <a:ext cx="8286808" cy="428625"/>
          </a:xfrm>
        </p:spPr>
        <p:txBody>
          <a:bodyPr>
            <a:noAutofit/>
          </a:bodyPr>
          <a:lstStyle>
            <a:lvl1pPr algn="r">
              <a:buNone/>
              <a:defRPr lang="da-DK" sz="2400" b="0" kern="1200" dirty="0" smtClean="0">
                <a:solidFill>
                  <a:srgbClr val="990000"/>
                </a:solidFill>
                <a:latin typeface="Constantia" pitchFamily="18" charset="0"/>
                <a:ea typeface="+mn-ea"/>
                <a:cs typeface="+mn-cs"/>
              </a:defRPr>
            </a:lvl1pPr>
          </a:lstStyle>
          <a:p>
            <a:pPr lvl="0"/>
            <a:r>
              <a:rPr lang="da-DK" dirty="0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43050"/>
            <a:ext cx="8229600" cy="2000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typografi i masteren</a:t>
            </a:r>
          </a:p>
        </p:txBody>
      </p:sp>
      <p:pic>
        <p:nvPicPr>
          <p:cNvPr id="5" name="Billede 4" descr="logo_invert2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000496" y="285728"/>
            <a:ext cx="1152000" cy="3613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lang="da-DK" sz="3200" b="1" i="0" kern="1200" baseline="0" dirty="0">
          <a:solidFill>
            <a:srgbClr val="990000"/>
          </a:solidFill>
          <a:latin typeface="Constant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640000"/>
        </a:buClr>
        <a:buFontTx/>
        <a:buNone/>
        <a:defRPr lang="da-DK" sz="3200" b="0" i="0" kern="1200" baseline="0" dirty="0" smtClean="0">
          <a:solidFill>
            <a:schemeClr val="bg2"/>
          </a:solidFill>
          <a:latin typeface="Constantia" pitchFamily="18" charset="0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Clr>
          <a:srgbClr val="640000"/>
        </a:buClr>
        <a:buFontTx/>
        <a:buNone/>
        <a:defRPr lang="da-DK" sz="2000" kern="1200" baseline="0" dirty="0" smtClean="0">
          <a:solidFill>
            <a:srgbClr val="F0E1CD"/>
          </a:solidFill>
          <a:latin typeface="Aria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640000"/>
        </a:buClr>
        <a:buFont typeface="Arial" pitchFamily="34" charset="0"/>
        <a:buChar char="•"/>
        <a:defRPr lang="da-DK" sz="16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640000"/>
        </a:buClr>
        <a:buFont typeface="Wingdings" pitchFamily="2" charset="2"/>
        <a:buChar char="§"/>
        <a:defRPr lang="da-DK" sz="12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640000"/>
        </a:buClr>
        <a:buFont typeface="Arial" pitchFamily="34" charset="0"/>
        <a:buChar char="»"/>
        <a:defRPr lang="da-DK" sz="1000" kern="1200" baseline="0" dirty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28596" y="631542"/>
            <a:ext cx="8229600" cy="5114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</p:txBody>
      </p:sp>
      <p:pic>
        <p:nvPicPr>
          <p:cNvPr id="7" name="Billede 6" descr="finans_lille_rgb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4000496" y="285728"/>
            <a:ext cx="1152144" cy="359664"/>
          </a:xfrm>
          <a:prstGeom prst="rect">
            <a:avLst/>
          </a:prstGeom>
        </p:spPr>
      </p:pic>
      <p:cxnSp>
        <p:nvCxnSpPr>
          <p:cNvPr id="8" name="Lige forbindelse 7"/>
          <p:cNvCxnSpPr/>
          <p:nvPr userDrawn="1"/>
        </p:nvCxnSpPr>
        <p:spPr>
          <a:xfrm>
            <a:off x="428596" y="1139556"/>
            <a:ext cx="8215370" cy="0"/>
          </a:xfrm>
          <a:prstGeom prst="line">
            <a:avLst/>
          </a:prstGeom>
          <a:ln w="15875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/>
          <p:cNvCxnSpPr/>
          <p:nvPr userDrawn="1"/>
        </p:nvCxnSpPr>
        <p:spPr>
          <a:xfrm>
            <a:off x="428596" y="6286520"/>
            <a:ext cx="8215370" cy="0"/>
          </a:xfrm>
          <a:prstGeom prst="line">
            <a:avLst/>
          </a:prstGeom>
          <a:ln w="15875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marL="0" indent="0" algn="l" defTabSz="914400" rtl="0" eaLnBrk="1" latinLnBrk="0" hangingPunct="1">
        <a:spcBef>
          <a:spcPct val="0"/>
        </a:spcBef>
        <a:buNone/>
        <a:tabLst/>
        <a:defRPr sz="2400" b="0" kern="1200">
          <a:solidFill>
            <a:srgbClr val="990000"/>
          </a:solidFill>
          <a:latin typeface="Constant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990000"/>
        </a:buClr>
        <a:buFont typeface="Arial" pitchFamily="34" charset="0"/>
        <a:buChar char="•"/>
        <a:tabLst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990000"/>
        </a:buClr>
        <a:buSzPct val="75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SzPct val="75000"/>
        <a:buFont typeface="Wingdings" pitchFamily="2" charset="2"/>
        <a:buChar char="§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Pilotordningen for markedsinfrastrukturer baseret på distributed ledger-teknologi</a:t>
            </a:r>
            <a:endParaRPr lang="da-DK" dirty="0"/>
          </a:p>
          <a:p>
            <a:r>
              <a:rPr lang="da-DK" dirty="0" smtClean="0"/>
              <a:t>(DLT-pilotforordningen)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da-DK" sz="2000" dirty="0" smtClean="0"/>
          </a:p>
          <a:p>
            <a:endParaRPr lang="da-DK" sz="2000" dirty="0"/>
          </a:p>
          <a:p>
            <a:r>
              <a:rPr lang="da-DK" sz="2000" dirty="0" smtClean="0"/>
              <a:t>Gregers Mærkedahl Byman</a:t>
            </a:r>
          </a:p>
          <a:p>
            <a:r>
              <a:rPr lang="da-DK" sz="2000" dirty="0" smtClean="0"/>
              <a:t>Kapitalmarkedsanalyse</a:t>
            </a:r>
          </a:p>
          <a:p>
            <a:r>
              <a:rPr lang="da-DK" sz="2000" dirty="0" smtClean="0"/>
              <a:t>Finanstilsynet</a:t>
            </a:r>
            <a:endParaRPr lang="da-D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Pilotforordningen – det praktiske</a:t>
            </a:r>
            <a:endParaRPr lang="da-DK" dirty="0"/>
          </a:p>
        </p:txBody>
      </p:sp>
      <p:graphicFrame>
        <p:nvGraphicFramePr>
          <p:cNvPr id="6" name="Pladsholder til ind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706287"/>
              </p:ext>
            </p:extLst>
          </p:nvPr>
        </p:nvGraphicFramePr>
        <p:xfrm>
          <a:off x="1691680" y="1484784"/>
          <a:ext cx="5732036" cy="4226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…finder anvendelse fra 23. marts 2023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9118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DLT - traditionelle værdipapirer som kryptoaktiver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…eks. aktier udstedt, handlet og opbevaret på blockchain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620" y="2078927"/>
            <a:ext cx="5184576" cy="2917036"/>
          </a:xfrm>
          <a:prstGeom prst="rect">
            <a:avLst/>
          </a:prstGeom>
        </p:spPr>
      </p:pic>
      <p:pic>
        <p:nvPicPr>
          <p:cNvPr id="10" name="Picture 8" descr="Billedresultat for graph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62822"/>
            <a:ext cx="1440160" cy="113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Højrepil 8"/>
          <p:cNvSpPr/>
          <p:nvPr/>
        </p:nvSpPr>
        <p:spPr>
          <a:xfrm>
            <a:off x="2627784" y="3140714"/>
            <a:ext cx="648072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Rektangel 10"/>
          <p:cNvSpPr/>
          <p:nvPr/>
        </p:nvSpPr>
        <p:spPr>
          <a:xfrm>
            <a:off x="1230886" y="1367463"/>
            <a:ext cx="64074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2400" dirty="0" smtClean="0"/>
              <a:t>Udstedelse, registrering, overførsel og opbevaring</a:t>
            </a:r>
          </a:p>
        </p:txBody>
      </p:sp>
    </p:spTree>
    <p:extLst>
      <p:ext uri="{BB962C8B-B14F-4D97-AF65-F5344CB8AC3E}">
        <p14:creationId xmlns:p14="http://schemas.microsoft.com/office/powerpoint/2010/main" val="44816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Traditionel markedsstruktur for handel med værdipapirer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…handel adskilt fra opbevaring og afvikling</a:t>
            </a:r>
            <a:endParaRPr lang="da-DK" dirty="0"/>
          </a:p>
        </p:txBody>
      </p:sp>
      <p:grpSp>
        <p:nvGrpSpPr>
          <p:cNvPr id="10" name="Gruppe 9"/>
          <p:cNvGrpSpPr/>
          <p:nvPr/>
        </p:nvGrpSpPr>
        <p:grpSpPr>
          <a:xfrm>
            <a:off x="1043608" y="2151984"/>
            <a:ext cx="1296144" cy="1102848"/>
            <a:chOff x="5616116" y="3246545"/>
            <a:chExt cx="2376264" cy="1842045"/>
          </a:xfrm>
        </p:grpSpPr>
        <p:sp>
          <p:nvSpPr>
            <p:cNvPr id="13" name="Rektangel 12"/>
            <p:cNvSpPr/>
            <p:nvPr/>
          </p:nvSpPr>
          <p:spPr>
            <a:xfrm>
              <a:off x="5616116" y="5016582"/>
              <a:ext cx="2376264" cy="7200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14" name="Rektangel 13"/>
            <p:cNvSpPr/>
            <p:nvPr/>
          </p:nvSpPr>
          <p:spPr>
            <a:xfrm>
              <a:off x="5724128" y="4925074"/>
              <a:ext cx="2160241" cy="7200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15" name="Rektangel 14"/>
            <p:cNvSpPr/>
            <p:nvPr/>
          </p:nvSpPr>
          <p:spPr>
            <a:xfrm>
              <a:off x="5847721" y="4836174"/>
              <a:ext cx="1963855" cy="7200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16" name="Rektangel 15"/>
            <p:cNvSpPr/>
            <p:nvPr/>
          </p:nvSpPr>
          <p:spPr>
            <a:xfrm>
              <a:off x="5904148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17" name="Rektangel 16"/>
            <p:cNvSpPr/>
            <p:nvPr/>
          </p:nvSpPr>
          <p:spPr>
            <a:xfrm>
              <a:off x="6408204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18" name="Rektangel 17"/>
            <p:cNvSpPr/>
            <p:nvPr/>
          </p:nvSpPr>
          <p:spPr>
            <a:xfrm>
              <a:off x="7051406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19" name="Rektangel 18"/>
            <p:cNvSpPr/>
            <p:nvPr/>
          </p:nvSpPr>
          <p:spPr>
            <a:xfrm>
              <a:off x="7555462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0" name="Rektangel 19"/>
            <p:cNvSpPr/>
            <p:nvPr/>
          </p:nvSpPr>
          <p:spPr>
            <a:xfrm>
              <a:off x="5949540" y="3903738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1" name="Rektangel 20"/>
            <p:cNvSpPr/>
            <p:nvPr/>
          </p:nvSpPr>
          <p:spPr>
            <a:xfrm>
              <a:off x="6453596" y="3903738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2" name="Rektangel 21"/>
            <p:cNvSpPr/>
            <p:nvPr/>
          </p:nvSpPr>
          <p:spPr>
            <a:xfrm>
              <a:off x="7096798" y="3903738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3" name="Rektangel 22"/>
            <p:cNvSpPr/>
            <p:nvPr/>
          </p:nvSpPr>
          <p:spPr>
            <a:xfrm>
              <a:off x="7600854" y="3906119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4" name="Rektangel 23"/>
            <p:cNvSpPr/>
            <p:nvPr/>
          </p:nvSpPr>
          <p:spPr>
            <a:xfrm>
              <a:off x="5904148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5" name="Rektangel 24"/>
            <p:cNvSpPr/>
            <p:nvPr/>
          </p:nvSpPr>
          <p:spPr>
            <a:xfrm>
              <a:off x="6408204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6" name="Rektangel 25"/>
            <p:cNvSpPr/>
            <p:nvPr/>
          </p:nvSpPr>
          <p:spPr>
            <a:xfrm>
              <a:off x="7051406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7" name="Rektangel 26"/>
            <p:cNvSpPr/>
            <p:nvPr/>
          </p:nvSpPr>
          <p:spPr>
            <a:xfrm>
              <a:off x="7555462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8" name="Rektangel 27"/>
            <p:cNvSpPr/>
            <p:nvPr/>
          </p:nvSpPr>
          <p:spPr>
            <a:xfrm>
              <a:off x="5847721" y="3756762"/>
              <a:ext cx="1963856" cy="6724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29" name="Ligebenet trekant 28"/>
            <p:cNvSpPr/>
            <p:nvPr/>
          </p:nvSpPr>
          <p:spPr>
            <a:xfrm>
              <a:off x="5847721" y="3246545"/>
              <a:ext cx="1963855" cy="504056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30" name="Ligebenet trekant 29"/>
            <p:cNvSpPr/>
            <p:nvPr/>
          </p:nvSpPr>
          <p:spPr>
            <a:xfrm>
              <a:off x="6134450" y="3337470"/>
              <a:ext cx="1385140" cy="351017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Ellipse 30"/>
            <p:cNvSpPr/>
            <p:nvPr/>
          </p:nvSpPr>
          <p:spPr>
            <a:xfrm>
              <a:off x="6696236" y="4254337"/>
              <a:ext cx="28316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32" name="Rektangel 31"/>
            <p:cNvSpPr/>
            <p:nvPr/>
          </p:nvSpPr>
          <p:spPr>
            <a:xfrm>
              <a:off x="6696236" y="4374860"/>
              <a:ext cx="288032" cy="45775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</p:grpSp>
      <p:pic>
        <p:nvPicPr>
          <p:cNvPr id="12" name="Picture 8" descr="Billedresultat for graph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468" y="2892547"/>
            <a:ext cx="476744" cy="37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Højrepil 32"/>
          <p:cNvSpPr/>
          <p:nvPr/>
        </p:nvSpPr>
        <p:spPr>
          <a:xfrm>
            <a:off x="2744960" y="2324569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4" name="Højrepil 33"/>
          <p:cNvSpPr/>
          <p:nvPr/>
        </p:nvSpPr>
        <p:spPr>
          <a:xfrm flipH="1">
            <a:off x="2744960" y="2585755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6" name="Magnetpladelager 35"/>
          <p:cNvSpPr/>
          <p:nvPr/>
        </p:nvSpPr>
        <p:spPr>
          <a:xfrm>
            <a:off x="3866353" y="4434642"/>
            <a:ext cx="1627318" cy="971979"/>
          </a:xfrm>
          <a:prstGeom prst="flowChartMagneticDisk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Opbevaring og afvikling</a:t>
            </a:r>
            <a:endParaRPr lang="da-DK" sz="1600" dirty="0">
              <a:solidFill>
                <a:schemeClr val="tx1"/>
              </a:solidFill>
            </a:endParaRPr>
          </a:p>
        </p:txBody>
      </p:sp>
      <p:pic>
        <p:nvPicPr>
          <p:cNvPr id="37" name="Billede 3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26039" y="4272064"/>
            <a:ext cx="443404" cy="886809"/>
          </a:xfrm>
          <a:prstGeom prst="rect">
            <a:avLst/>
          </a:prstGeom>
        </p:spPr>
      </p:pic>
      <p:pic>
        <p:nvPicPr>
          <p:cNvPr id="38" name="Billed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572" y="2228372"/>
            <a:ext cx="2155556" cy="1196021"/>
          </a:xfrm>
          <a:prstGeom prst="rect">
            <a:avLst/>
          </a:prstGeom>
        </p:spPr>
      </p:pic>
      <p:sp>
        <p:nvSpPr>
          <p:cNvPr id="39" name="Tekstfelt 38"/>
          <p:cNvSpPr txBox="1"/>
          <p:nvPr/>
        </p:nvSpPr>
        <p:spPr>
          <a:xfrm>
            <a:off x="3755365" y="1724142"/>
            <a:ext cx="186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Markedsplads</a:t>
            </a:r>
            <a:endParaRPr lang="da-DK" dirty="0"/>
          </a:p>
        </p:txBody>
      </p:sp>
      <p:sp>
        <p:nvSpPr>
          <p:cNvPr id="40" name="Højrepil 39"/>
          <p:cNvSpPr/>
          <p:nvPr/>
        </p:nvSpPr>
        <p:spPr>
          <a:xfrm rot="16200000" flipH="1">
            <a:off x="1505036" y="3609700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41" name="Højrepil 40"/>
          <p:cNvSpPr/>
          <p:nvPr/>
        </p:nvSpPr>
        <p:spPr>
          <a:xfrm rot="5400000" flipH="1" flipV="1">
            <a:off x="1233741" y="3613934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43" name="Picture 8" descr="Billedresultat for graph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483" y="3531613"/>
            <a:ext cx="476744" cy="37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kstfelt 43"/>
          <p:cNvSpPr txBox="1"/>
          <p:nvPr/>
        </p:nvSpPr>
        <p:spPr>
          <a:xfrm>
            <a:off x="1200716" y="1849532"/>
            <a:ext cx="959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Bank</a:t>
            </a:r>
            <a:endParaRPr lang="da-DK" dirty="0"/>
          </a:p>
        </p:txBody>
      </p:sp>
      <p:grpSp>
        <p:nvGrpSpPr>
          <p:cNvPr id="45" name="Gruppe 44"/>
          <p:cNvGrpSpPr/>
          <p:nvPr/>
        </p:nvGrpSpPr>
        <p:grpSpPr>
          <a:xfrm>
            <a:off x="6970375" y="2240023"/>
            <a:ext cx="1296144" cy="1102848"/>
            <a:chOff x="5616116" y="3246545"/>
            <a:chExt cx="2376264" cy="1842045"/>
          </a:xfrm>
        </p:grpSpPr>
        <p:sp>
          <p:nvSpPr>
            <p:cNvPr id="46" name="Rektangel 45"/>
            <p:cNvSpPr/>
            <p:nvPr/>
          </p:nvSpPr>
          <p:spPr>
            <a:xfrm>
              <a:off x="5616116" y="5016582"/>
              <a:ext cx="2376264" cy="7200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47" name="Rektangel 46"/>
            <p:cNvSpPr/>
            <p:nvPr/>
          </p:nvSpPr>
          <p:spPr>
            <a:xfrm>
              <a:off x="5724128" y="4925074"/>
              <a:ext cx="2160241" cy="7200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48" name="Rektangel 47"/>
            <p:cNvSpPr/>
            <p:nvPr/>
          </p:nvSpPr>
          <p:spPr>
            <a:xfrm>
              <a:off x="5847721" y="4836174"/>
              <a:ext cx="1963855" cy="7200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49" name="Rektangel 48"/>
            <p:cNvSpPr/>
            <p:nvPr/>
          </p:nvSpPr>
          <p:spPr>
            <a:xfrm>
              <a:off x="5904148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0" name="Rektangel 49"/>
            <p:cNvSpPr/>
            <p:nvPr/>
          </p:nvSpPr>
          <p:spPr>
            <a:xfrm>
              <a:off x="6408204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1" name="Rektangel 50"/>
            <p:cNvSpPr/>
            <p:nvPr/>
          </p:nvSpPr>
          <p:spPr>
            <a:xfrm>
              <a:off x="7051406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2" name="Rektangel 51"/>
            <p:cNvSpPr/>
            <p:nvPr/>
          </p:nvSpPr>
          <p:spPr>
            <a:xfrm>
              <a:off x="7555462" y="4767395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3" name="Rektangel 52"/>
            <p:cNvSpPr/>
            <p:nvPr/>
          </p:nvSpPr>
          <p:spPr>
            <a:xfrm>
              <a:off x="5949540" y="3903738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4" name="Rektangel 53"/>
            <p:cNvSpPr/>
            <p:nvPr/>
          </p:nvSpPr>
          <p:spPr>
            <a:xfrm>
              <a:off x="6453596" y="3903738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5" name="Rektangel 54"/>
            <p:cNvSpPr/>
            <p:nvPr/>
          </p:nvSpPr>
          <p:spPr>
            <a:xfrm>
              <a:off x="7096798" y="3903738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6" name="Rektangel 55"/>
            <p:cNvSpPr/>
            <p:nvPr/>
          </p:nvSpPr>
          <p:spPr>
            <a:xfrm>
              <a:off x="7600854" y="3906119"/>
              <a:ext cx="125240" cy="8378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7" name="Rektangel 56"/>
            <p:cNvSpPr/>
            <p:nvPr/>
          </p:nvSpPr>
          <p:spPr>
            <a:xfrm>
              <a:off x="5904148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8" name="Rektangel 57"/>
            <p:cNvSpPr/>
            <p:nvPr/>
          </p:nvSpPr>
          <p:spPr>
            <a:xfrm>
              <a:off x="6408204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9" name="Rektangel 58"/>
            <p:cNvSpPr/>
            <p:nvPr/>
          </p:nvSpPr>
          <p:spPr>
            <a:xfrm>
              <a:off x="7051406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60" name="Rektangel 59"/>
            <p:cNvSpPr/>
            <p:nvPr/>
          </p:nvSpPr>
          <p:spPr>
            <a:xfrm>
              <a:off x="7555462" y="3845094"/>
              <a:ext cx="216024" cy="45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61" name="Rektangel 60"/>
            <p:cNvSpPr/>
            <p:nvPr/>
          </p:nvSpPr>
          <p:spPr>
            <a:xfrm>
              <a:off x="5847721" y="3756762"/>
              <a:ext cx="1963856" cy="6724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62" name="Ligebenet trekant 61"/>
            <p:cNvSpPr/>
            <p:nvPr/>
          </p:nvSpPr>
          <p:spPr>
            <a:xfrm>
              <a:off x="5847721" y="3246545"/>
              <a:ext cx="1963855" cy="504056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63" name="Ligebenet trekant 62"/>
            <p:cNvSpPr/>
            <p:nvPr/>
          </p:nvSpPr>
          <p:spPr>
            <a:xfrm>
              <a:off x="6134450" y="3337470"/>
              <a:ext cx="1385140" cy="351017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Ellipse 63"/>
            <p:cNvSpPr/>
            <p:nvPr/>
          </p:nvSpPr>
          <p:spPr>
            <a:xfrm>
              <a:off x="6696236" y="4254337"/>
              <a:ext cx="28316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65" name="Rektangel 64"/>
            <p:cNvSpPr/>
            <p:nvPr/>
          </p:nvSpPr>
          <p:spPr>
            <a:xfrm>
              <a:off x="6696236" y="4374860"/>
              <a:ext cx="288032" cy="45775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</p:grpSp>
      <p:pic>
        <p:nvPicPr>
          <p:cNvPr id="67" name="Picture 8" descr="Billedresultat for graph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092" y="2931225"/>
            <a:ext cx="476744" cy="37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Højrepil 67"/>
          <p:cNvSpPr/>
          <p:nvPr/>
        </p:nvSpPr>
        <p:spPr>
          <a:xfrm>
            <a:off x="5889115" y="2373243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69" name="Højrepil 68"/>
          <p:cNvSpPr/>
          <p:nvPr/>
        </p:nvSpPr>
        <p:spPr>
          <a:xfrm flipH="1">
            <a:off x="5889115" y="2615433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70" name="Billede 69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89149" y="4477228"/>
            <a:ext cx="443404" cy="886809"/>
          </a:xfrm>
          <a:prstGeom prst="rect">
            <a:avLst/>
          </a:prstGeom>
        </p:spPr>
      </p:pic>
      <p:sp>
        <p:nvSpPr>
          <p:cNvPr id="71" name="Højrepil 70"/>
          <p:cNvSpPr/>
          <p:nvPr/>
        </p:nvSpPr>
        <p:spPr>
          <a:xfrm rot="16200000" flipH="1">
            <a:off x="7368146" y="3814864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72" name="Højrepil 71"/>
          <p:cNvSpPr/>
          <p:nvPr/>
        </p:nvSpPr>
        <p:spPr>
          <a:xfrm rot="5400000" flipH="1" flipV="1">
            <a:off x="7101631" y="3819515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74" name="Picture 8" descr="Billedresultat for graph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608" y="3767406"/>
            <a:ext cx="476744" cy="37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Tekstfelt 74"/>
          <p:cNvSpPr txBox="1"/>
          <p:nvPr/>
        </p:nvSpPr>
        <p:spPr>
          <a:xfrm>
            <a:off x="7151052" y="1849532"/>
            <a:ext cx="959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Bank</a:t>
            </a:r>
            <a:endParaRPr lang="da-DK" dirty="0"/>
          </a:p>
        </p:txBody>
      </p:sp>
      <p:pic>
        <p:nvPicPr>
          <p:cNvPr id="76" name="Billede 7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9066" y="3560564"/>
            <a:ext cx="314325" cy="352425"/>
          </a:xfrm>
          <a:prstGeom prst="rect">
            <a:avLst/>
          </a:prstGeom>
        </p:spPr>
      </p:pic>
      <p:pic>
        <p:nvPicPr>
          <p:cNvPr id="77" name="Billede 7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3797" y="1857150"/>
            <a:ext cx="314325" cy="352425"/>
          </a:xfrm>
          <a:prstGeom prst="rect">
            <a:avLst/>
          </a:prstGeom>
        </p:spPr>
      </p:pic>
      <p:pic>
        <p:nvPicPr>
          <p:cNvPr id="78" name="Billede 7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2784" y="1959547"/>
            <a:ext cx="314325" cy="352425"/>
          </a:xfrm>
          <a:prstGeom prst="rect">
            <a:avLst/>
          </a:prstGeom>
        </p:spPr>
      </p:pic>
      <p:pic>
        <p:nvPicPr>
          <p:cNvPr id="79" name="Billede 7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88868" y="3740871"/>
            <a:ext cx="314325" cy="352425"/>
          </a:xfrm>
          <a:prstGeom prst="rect">
            <a:avLst/>
          </a:prstGeom>
        </p:spPr>
      </p:pic>
      <p:sp>
        <p:nvSpPr>
          <p:cNvPr id="81" name="Tekstfelt 80"/>
          <p:cNvSpPr txBox="1"/>
          <p:nvPr/>
        </p:nvSpPr>
        <p:spPr>
          <a:xfrm>
            <a:off x="3743128" y="3703237"/>
            <a:ext cx="19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Værdipapircentral (CSD)</a:t>
            </a:r>
            <a:endParaRPr lang="da-DK" dirty="0"/>
          </a:p>
        </p:txBody>
      </p:sp>
      <p:cxnSp>
        <p:nvCxnSpPr>
          <p:cNvPr id="84" name="Lige forbindelse 83"/>
          <p:cNvCxnSpPr/>
          <p:nvPr/>
        </p:nvCxnSpPr>
        <p:spPr>
          <a:xfrm flipV="1">
            <a:off x="3635896" y="3531613"/>
            <a:ext cx="2088232" cy="202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kstfelt 85"/>
          <p:cNvSpPr txBox="1"/>
          <p:nvPr/>
        </p:nvSpPr>
        <p:spPr>
          <a:xfrm>
            <a:off x="4216196" y="2349148"/>
            <a:ext cx="939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Handel</a:t>
            </a:r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2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DLT-baseret markedsstruktur for handel med værdipapirer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…mulighed for integration af handel</a:t>
            </a:r>
            <a:r>
              <a:rPr lang="da-DK" dirty="0"/>
              <a:t> </a:t>
            </a:r>
            <a:r>
              <a:rPr lang="da-DK" dirty="0" smtClean="0"/>
              <a:t>og afvikling mv.</a:t>
            </a:r>
            <a:endParaRPr lang="da-DK" dirty="0"/>
          </a:p>
        </p:txBody>
      </p:sp>
      <p:pic>
        <p:nvPicPr>
          <p:cNvPr id="12" name="Picture 8" descr="Billedresultat for graph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295" y="3939186"/>
            <a:ext cx="476744" cy="37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Højrepil 32"/>
          <p:cNvSpPr/>
          <p:nvPr/>
        </p:nvSpPr>
        <p:spPr>
          <a:xfrm>
            <a:off x="2162787" y="3371208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4" name="Højrepil 33"/>
          <p:cNvSpPr/>
          <p:nvPr/>
        </p:nvSpPr>
        <p:spPr>
          <a:xfrm flipH="1">
            <a:off x="2162787" y="3632394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37" name="Billede 3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85467" y="3156388"/>
            <a:ext cx="443404" cy="886809"/>
          </a:xfrm>
          <a:prstGeom prst="rect">
            <a:avLst/>
          </a:prstGeom>
        </p:spPr>
      </p:pic>
      <p:pic>
        <p:nvPicPr>
          <p:cNvPr id="67" name="Picture 8" descr="Billedresultat for graph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886" y="3915562"/>
            <a:ext cx="476744" cy="37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Højrepil 67"/>
          <p:cNvSpPr/>
          <p:nvPr/>
        </p:nvSpPr>
        <p:spPr>
          <a:xfrm>
            <a:off x="6375909" y="3357580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69" name="Højrepil 68"/>
          <p:cNvSpPr/>
          <p:nvPr/>
        </p:nvSpPr>
        <p:spPr>
          <a:xfrm flipH="1">
            <a:off x="6375909" y="3599770"/>
            <a:ext cx="612000" cy="216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70" name="Billede 69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65609" y="3256214"/>
            <a:ext cx="443404" cy="886809"/>
          </a:xfrm>
          <a:prstGeom prst="rect">
            <a:avLst/>
          </a:prstGeom>
        </p:spPr>
      </p:pic>
      <p:pic>
        <p:nvPicPr>
          <p:cNvPr id="77" name="Billede 7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1624" y="2903789"/>
            <a:ext cx="314325" cy="352425"/>
          </a:xfrm>
          <a:prstGeom prst="rect">
            <a:avLst/>
          </a:prstGeom>
        </p:spPr>
      </p:pic>
      <p:pic>
        <p:nvPicPr>
          <p:cNvPr id="78" name="Billede 7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9578" y="2943884"/>
            <a:ext cx="314325" cy="352425"/>
          </a:xfrm>
          <a:prstGeom prst="rect">
            <a:avLst/>
          </a:prstGeom>
        </p:spPr>
      </p:pic>
      <p:pic>
        <p:nvPicPr>
          <p:cNvPr id="73" name="Billede 7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211" y="2890606"/>
            <a:ext cx="2934371" cy="1650986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2809315" y="2348880"/>
            <a:ext cx="3456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DLT-baseret markedsinfrastruktur</a:t>
            </a:r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3076211" y="4797152"/>
            <a:ext cx="2934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Handel, afvikling og opbevaring</a:t>
            </a:r>
            <a:endParaRPr lang="da-DK" dirty="0"/>
          </a:p>
        </p:txBody>
      </p:sp>
      <p:sp>
        <p:nvSpPr>
          <p:cNvPr id="6" name="Tekstfelt 5"/>
          <p:cNvSpPr txBox="1"/>
          <p:nvPr/>
        </p:nvSpPr>
        <p:spPr>
          <a:xfrm>
            <a:off x="899592" y="1340768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”Aktier og obligationer på blockchain”</a:t>
            </a:r>
          </a:p>
          <a:p>
            <a:pPr algn="ctr"/>
            <a:r>
              <a:rPr lang="da-DK" dirty="0" smtClean="0"/>
              <a:t>…eller værdipapirer som kryptoaktiver/i tokeniseret </a:t>
            </a:r>
            <a:r>
              <a:rPr lang="da-DK" dirty="0"/>
              <a:t>form</a:t>
            </a:r>
          </a:p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1387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Giver </a:t>
            </a:r>
            <a:r>
              <a:rPr lang="da-DK" dirty="0" smtClean="0"/>
              <a:t>DLT-baserede </a:t>
            </a:r>
            <a:r>
              <a:rPr lang="da-DK" dirty="0" smtClean="0"/>
              <a:t>værdipapirer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…behov for tilpasning af lovgivning?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96" y="1484784"/>
            <a:ext cx="4479404" cy="2520280"/>
          </a:xfrm>
          <a:prstGeom prst="rect">
            <a:avLst/>
          </a:prstGeom>
        </p:spPr>
      </p:pic>
      <p:pic>
        <p:nvPicPr>
          <p:cNvPr id="17" name="Pladsholder til indhold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45002"/>
            <a:ext cx="2590196" cy="1727990"/>
          </a:xfrm>
        </p:spPr>
      </p:pic>
      <p:sp>
        <p:nvSpPr>
          <p:cNvPr id="19" name="Ikke lig med 18"/>
          <p:cNvSpPr/>
          <p:nvPr/>
        </p:nvSpPr>
        <p:spPr>
          <a:xfrm>
            <a:off x="2555776" y="4259753"/>
            <a:ext cx="792088" cy="551755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20" name="Billed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947" y="3838242"/>
            <a:ext cx="3373309" cy="2248872"/>
          </a:xfrm>
          <a:prstGeom prst="rect">
            <a:avLst/>
          </a:prstGeom>
        </p:spPr>
      </p:pic>
      <p:sp>
        <p:nvSpPr>
          <p:cNvPr id="21" name="Kløftet højrepil 20"/>
          <p:cNvSpPr/>
          <p:nvPr/>
        </p:nvSpPr>
        <p:spPr>
          <a:xfrm>
            <a:off x="5292080" y="3068960"/>
            <a:ext cx="740806" cy="648072"/>
          </a:xfrm>
          <a:prstGeom prst="notched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063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Hvorfor en pilotforordning (”kontrolleret eksperiment”)?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214422"/>
            <a:ext cx="3970784" cy="5000660"/>
          </a:xfrm>
        </p:spPr>
        <p:txBody>
          <a:bodyPr>
            <a:normAutofit/>
          </a:bodyPr>
          <a:lstStyle/>
          <a:p>
            <a:endParaRPr lang="da-DK" sz="1800" dirty="0" smtClean="0"/>
          </a:p>
          <a:p>
            <a:endParaRPr lang="da-DK" sz="1800" dirty="0"/>
          </a:p>
          <a:p>
            <a:endParaRPr lang="da-DK" sz="1800" dirty="0"/>
          </a:p>
          <a:p>
            <a:endParaRPr lang="da-DK" sz="1800" dirty="0" smtClean="0"/>
          </a:p>
          <a:p>
            <a:pPr marL="0" indent="0">
              <a:buNone/>
            </a:pPr>
            <a:endParaRPr lang="da-DK" sz="1800" dirty="0"/>
          </a:p>
          <a:p>
            <a:endParaRPr lang="da-DK" dirty="0" smtClean="0"/>
          </a:p>
          <a:p>
            <a:endParaRPr lang="da-DK" dirty="0" smtClean="0"/>
          </a:p>
          <a:p>
            <a:pPr lvl="1"/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…ny teknologi </a:t>
            </a:r>
            <a:r>
              <a:rPr lang="da-DK" dirty="0"/>
              <a:t>passer ikke ind </a:t>
            </a:r>
            <a:r>
              <a:rPr lang="da-DK" dirty="0" smtClean="0"/>
              <a:t>i eksisterende rammer</a:t>
            </a:r>
            <a:endParaRPr lang="da-DK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853715"/>
              </p:ext>
            </p:extLst>
          </p:nvPr>
        </p:nvGraphicFramePr>
        <p:xfrm>
          <a:off x="2051720" y="1772816"/>
          <a:ext cx="5034401" cy="3979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2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Hvordan fungerer </a:t>
            </a:r>
            <a:r>
              <a:rPr lang="da-DK" dirty="0"/>
              <a:t>DLT-pilotordningen</a:t>
            </a:r>
            <a:r>
              <a:rPr lang="da-DK" dirty="0" smtClean="0"/>
              <a:t>?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…</a:t>
            </a:r>
            <a:r>
              <a:rPr lang="da-DK" smtClean="0"/>
              <a:t>mulighed </a:t>
            </a:r>
            <a:r>
              <a:rPr lang="da-DK" smtClean="0"/>
              <a:t>fra </a:t>
            </a:r>
            <a:r>
              <a:rPr lang="da-DK" dirty="0" smtClean="0"/>
              <a:t>fritagelse for eksisterende krav</a:t>
            </a:r>
            <a:endParaRPr lang="da-DK" dirty="0"/>
          </a:p>
        </p:txBody>
      </p:sp>
      <p:sp>
        <p:nvSpPr>
          <p:cNvPr id="6" name="Afrundet rektangel 5"/>
          <p:cNvSpPr/>
          <p:nvPr/>
        </p:nvSpPr>
        <p:spPr>
          <a:xfrm>
            <a:off x="1691680" y="2348880"/>
            <a:ext cx="1944216" cy="2448272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cxnSp>
        <p:nvCxnSpPr>
          <p:cNvPr id="8" name="Lige forbindelse 7"/>
          <p:cNvCxnSpPr/>
          <p:nvPr/>
        </p:nvCxnSpPr>
        <p:spPr>
          <a:xfrm>
            <a:off x="1691680" y="2708920"/>
            <a:ext cx="19442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kstfelt 8"/>
          <p:cNvSpPr txBox="1"/>
          <p:nvPr/>
        </p:nvSpPr>
        <p:spPr>
          <a:xfrm>
            <a:off x="1867573" y="2346549"/>
            <a:ext cx="1592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Regulering</a:t>
            </a:r>
            <a:endParaRPr lang="da-DK" dirty="0"/>
          </a:p>
        </p:txBody>
      </p:sp>
      <p:sp>
        <p:nvSpPr>
          <p:cNvPr id="10" name="Tekstfelt 9"/>
          <p:cNvSpPr txBox="1"/>
          <p:nvPr/>
        </p:nvSpPr>
        <p:spPr>
          <a:xfrm>
            <a:off x="1701946" y="2815855"/>
            <a:ext cx="5760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§ 1</a:t>
            </a:r>
          </a:p>
          <a:p>
            <a:endParaRPr lang="da-DK" sz="1600" dirty="0" smtClean="0"/>
          </a:p>
          <a:p>
            <a:endParaRPr lang="da-DK" sz="1600" dirty="0"/>
          </a:p>
          <a:p>
            <a:r>
              <a:rPr lang="da-DK" sz="1600" dirty="0" smtClean="0"/>
              <a:t>§ 2</a:t>
            </a:r>
          </a:p>
          <a:p>
            <a:endParaRPr lang="da-DK" sz="1600" dirty="0" smtClean="0"/>
          </a:p>
          <a:p>
            <a:endParaRPr lang="da-DK" sz="1600" dirty="0"/>
          </a:p>
          <a:p>
            <a:r>
              <a:rPr lang="da-DK" sz="1600" dirty="0" smtClean="0"/>
              <a:t>§ 3 </a:t>
            </a:r>
            <a:endParaRPr lang="da-DK" sz="1600" dirty="0"/>
          </a:p>
        </p:txBody>
      </p:sp>
      <p:cxnSp>
        <p:nvCxnSpPr>
          <p:cNvPr id="12" name="Lige forbindelse 11"/>
          <p:cNvCxnSpPr/>
          <p:nvPr/>
        </p:nvCxnSpPr>
        <p:spPr>
          <a:xfrm>
            <a:off x="2195736" y="3068960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/>
          <p:cNvCxnSpPr/>
          <p:nvPr/>
        </p:nvCxnSpPr>
        <p:spPr>
          <a:xfrm>
            <a:off x="2195736" y="3212976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/>
          <p:nvPr/>
        </p:nvCxnSpPr>
        <p:spPr>
          <a:xfrm>
            <a:off x="2195736" y="2924944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/>
          <p:nvPr/>
        </p:nvCxnSpPr>
        <p:spPr>
          <a:xfrm>
            <a:off x="2195736" y="3717032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forbindelse 15"/>
          <p:cNvCxnSpPr/>
          <p:nvPr/>
        </p:nvCxnSpPr>
        <p:spPr>
          <a:xfrm>
            <a:off x="2195736" y="3861048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/>
        </p:nvCxnSpPr>
        <p:spPr>
          <a:xfrm>
            <a:off x="2195736" y="3573016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forbindelse 17"/>
          <p:cNvCxnSpPr/>
          <p:nvPr/>
        </p:nvCxnSpPr>
        <p:spPr>
          <a:xfrm>
            <a:off x="2195736" y="4466834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/>
          <p:cNvCxnSpPr/>
          <p:nvPr/>
        </p:nvCxnSpPr>
        <p:spPr>
          <a:xfrm>
            <a:off x="2195736" y="4610850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Lige forbindelse 19"/>
          <p:cNvCxnSpPr/>
          <p:nvPr/>
        </p:nvCxnSpPr>
        <p:spPr>
          <a:xfrm>
            <a:off x="2195736" y="4322818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frundet rektangel 20"/>
          <p:cNvSpPr/>
          <p:nvPr/>
        </p:nvSpPr>
        <p:spPr>
          <a:xfrm>
            <a:off x="5580112" y="2374924"/>
            <a:ext cx="1944216" cy="2448272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cxnSp>
        <p:nvCxnSpPr>
          <p:cNvPr id="22" name="Lige forbindelse 21"/>
          <p:cNvCxnSpPr/>
          <p:nvPr/>
        </p:nvCxnSpPr>
        <p:spPr>
          <a:xfrm>
            <a:off x="5580112" y="2734964"/>
            <a:ext cx="19442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kstfelt 22"/>
          <p:cNvSpPr txBox="1"/>
          <p:nvPr/>
        </p:nvSpPr>
        <p:spPr>
          <a:xfrm>
            <a:off x="5756005" y="2372593"/>
            <a:ext cx="1592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Pilotforordning</a:t>
            </a:r>
            <a:endParaRPr lang="da-DK" dirty="0"/>
          </a:p>
        </p:txBody>
      </p:sp>
      <p:sp>
        <p:nvSpPr>
          <p:cNvPr id="24" name="Tekstfelt 23"/>
          <p:cNvSpPr txBox="1"/>
          <p:nvPr/>
        </p:nvSpPr>
        <p:spPr>
          <a:xfrm>
            <a:off x="5590378" y="2841899"/>
            <a:ext cx="5760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§ 1</a:t>
            </a:r>
          </a:p>
          <a:p>
            <a:endParaRPr lang="da-DK" sz="1600" dirty="0" smtClean="0"/>
          </a:p>
          <a:p>
            <a:endParaRPr lang="da-DK" sz="1600" dirty="0"/>
          </a:p>
          <a:p>
            <a:r>
              <a:rPr lang="da-DK" sz="1600" dirty="0" smtClean="0"/>
              <a:t>§ 2</a:t>
            </a:r>
          </a:p>
          <a:p>
            <a:endParaRPr lang="da-DK" sz="1600" dirty="0" smtClean="0"/>
          </a:p>
          <a:p>
            <a:endParaRPr lang="da-DK" sz="1600" dirty="0"/>
          </a:p>
          <a:p>
            <a:r>
              <a:rPr lang="da-DK" sz="1600" dirty="0" smtClean="0"/>
              <a:t>§ 3 </a:t>
            </a:r>
            <a:endParaRPr lang="da-DK" sz="1600" dirty="0"/>
          </a:p>
        </p:txBody>
      </p:sp>
      <p:cxnSp>
        <p:nvCxnSpPr>
          <p:cNvPr id="25" name="Lige forbindelse 24"/>
          <p:cNvCxnSpPr/>
          <p:nvPr/>
        </p:nvCxnSpPr>
        <p:spPr>
          <a:xfrm>
            <a:off x="6084168" y="3095004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forbindelse 25"/>
          <p:cNvCxnSpPr/>
          <p:nvPr/>
        </p:nvCxnSpPr>
        <p:spPr>
          <a:xfrm>
            <a:off x="6084168" y="3239020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forbindelse 26"/>
          <p:cNvCxnSpPr/>
          <p:nvPr/>
        </p:nvCxnSpPr>
        <p:spPr>
          <a:xfrm>
            <a:off x="6084168" y="2950988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/>
          <p:cNvCxnSpPr/>
          <p:nvPr/>
        </p:nvCxnSpPr>
        <p:spPr>
          <a:xfrm>
            <a:off x="6084168" y="3743076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28"/>
          <p:cNvCxnSpPr/>
          <p:nvPr/>
        </p:nvCxnSpPr>
        <p:spPr>
          <a:xfrm>
            <a:off x="6084168" y="3887092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/>
          <p:cNvCxnSpPr/>
          <p:nvPr/>
        </p:nvCxnSpPr>
        <p:spPr>
          <a:xfrm>
            <a:off x="6084168" y="3599060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/>
          <p:cNvCxnSpPr/>
          <p:nvPr/>
        </p:nvCxnSpPr>
        <p:spPr>
          <a:xfrm>
            <a:off x="6084168" y="4492878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/>
          <p:cNvCxnSpPr/>
          <p:nvPr/>
        </p:nvCxnSpPr>
        <p:spPr>
          <a:xfrm>
            <a:off x="6084168" y="4636894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Lige forbindelse 32"/>
          <p:cNvCxnSpPr/>
          <p:nvPr/>
        </p:nvCxnSpPr>
        <p:spPr>
          <a:xfrm>
            <a:off x="6084168" y="4348862"/>
            <a:ext cx="108012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frundet rektangel 33"/>
          <p:cNvSpPr/>
          <p:nvPr/>
        </p:nvSpPr>
        <p:spPr>
          <a:xfrm>
            <a:off x="1763688" y="3451574"/>
            <a:ext cx="1800200" cy="504057"/>
          </a:xfrm>
          <a:prstGeom prst="roundRect">
            <a:avLst/>
          </a:prstGeom>
          <a:solidFill>
            <a:schemeClr val="accent5">
              <a:alpha val="30000"/>
            </a:schemeClr>
          </a:solidFill>
          <a:ln w="127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5" name="Afrundet rektangel 34"/>
          <p:cNvSpPr/>
          <p:nvPr/>
        </p:nvSpPr>
        <p:spPr>
          <a:xfrm>
            <a:off x="5652120" y="2841809"/>
            <a:ext cx="1800200" cy="504057"/>
          </a:xfrm>
          <a:prstGeom prst="roundRect">
            <a:avLst/>
          </a:prstGeom>
          <a:solidFill>
            <a:schemeClr val="accent5">
              <a:alpha val="30000"/>
            </a:schemeClr>
          </a:solidFill>
          <a:ln w="127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cxnSp>
        <p:nvCxnSpPr>
          <p:cNvPr id="39" name="Lige pilforbindelse 38"/>
          <p:cNvCxnSpPr/>
          <p:nvPr/>
        </p:nvCxnSpPr>
        <p:spPr>
          <a:xfrm flipH="1">
            <a:off x="3995936" y="2950988"/>
            <a:ext cx="1152128" cy="62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kstfelt 39"/>
          <p:cNvSpPr txBox="1"/>
          <p:nvPr/>
        </p:nvSpPr>
        <p:spPr>
          <a:xfrm>
            <a:off x="1227802" y="1696992"/>
            <a:ext cx="2871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Eksisterende lovkrav gælder!</a:t>
            </a:r>
            <a:endParaRPr lang="da-DK" dirty="0"/>
          </a:p>
        </p:txBody>
      </p:sp>
      <p:sp>
        <p:nvSpPr>
          <p:cNvPr id="41" name="Tekstfelt 40"/>
          <p:cNvSpPr txBox="1"/>
          <p:nvPr/>
        </p:nvSpPr>
        <p:spPr>
          <a:xfrm>
            <a:off x="5134046" y="1704973"/>
            <a:ext cx="283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dirty="0" smtClean="0"/>
              <a:t>Men mulighed for fritagelse</a:t>
            </a:r>
            <a:endParaRPr lang="da-DK" dirty="0"/>
          </a:p>
        </p:txBody>
      </p:sp>
      <p:sp>
        <p:nvSpPr>
          <p:cNvPr id="42" name="Tekstfelt 41"/>
          <p:cNvSpPr txBox="1"/>
          <p:nvPr/>
        </p:nvSpPr>
        <p:spPr>
          <a:xfrm>
            <a:off x="3905886" y="2596768"/>
            <a:ext cx="1296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Fritagelse </a:t>
            </a:r>
            <a:r>
              <a:rPr lang="da-DK" dirty="0" smtClean="0"/>
              <a:t>fra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0163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Hvad er DLT-pilotordningen?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28596" y="1234491"/>
            <a:ext cx="8229600" cy="5063134"/>
          </a:xfrm>
        </p:spPr>
        <p:txBody>
          <a:bodyPr>
            <a:noAutofit/>
          </a:bodyPr>
          <a:lstStyle/>
          <a:p>
            <a:r>
              <a:rPr lang="da-DK" sz="1800" dirty="0" smtClean="0"/>
              <a:t>Pilotordning for DLT-markedsinfrastruktur, der løber i tre år</a:t>
            </a:r>
          </a:p>
          <a:p>
            <a:endParaRPr lang="da-DK" sz="1800" dirty="0" smtClean="0"/>
          </a:p>
          <a:p>
            <a:r>
              <a:rPr lang="da-DK" sz="1800" dirty="0" smtClean="0"/>
              <a:t>Definerer tre typer af DLT-markedsinfrastruktur (DLT MI)</a:t>
            </a:r>
          </a:p>
          <a:p>
            <a:endParaRPr lang="da-DK" sz="1800" dirty="0" smtClean="0"/>
          </a:p>
          <a:p>
            <a:endParaRPr lang="da-DK" sz="1800" dirty="0" smtClean="0"/>
          </a:p>
          <a:p>
            <a:pPr lvl="1"/>
            <a:endParaRPr lang="da-DK" sz="1600" dirty="0"/>
          </a:p>
          <a:p>
            <a:pPr lvl="1"/>
            <a:endParaRPr lang="da-DK" sz="1600" dirty="0" smtClean="0"/>
          </a:p>
          <a:p>
            <a:pPr lvl="1"/>
            <a:endParaRPr lang="da-DK" sz="1600" dirty="0"/>
          </a:p>
          <a:p>
            <a:pPr lvl="1"/>
            <a:endParaRPr lang="da-DK" sz="1600" dirty="0" smtClean="0"/>
          </a:p>
          <a:p>
            <a:pPr marL="342900" lvl="1" indent="-342900">
              <a:buSzTx/>
              <a:buFont typeface="Arial" pitchFamily="34" charset="0"/>
              <a:buChar char="•"/>
            </a:pPr>
            <a:endParaRPr lang="da-DK" sz="1600" dirty="0" smtClean="0"/>
          </a:p>
          <a:p>
            <a:pPr marL="342900" lvl="1" indent="-342900">
              <a:buSzTx/>
              <a:buFont typeface="Arial" pitchFamily="34" charset="0"/>
              <a:buChar char="•"/>
            </a:pPr>
            <a:endParaRPr lang="da-DK" sz="1600" dirty="0" smtClean="0"/>
          </a:p>
          <a:p>
            <a:pPr marL="342900" lvl="1" indent="-342900">
              <a:buSzTx/>
              <a:buFont typeface="Arial" pitchFamily="34" charset="0"/>
              <a:buChar char="•"/>
            </a:pPr>
            <a:endParaRPr lang="da-DK" sz="1600" dirty="0" smtClean="0"/>
          </a:p>
          <a:p>
            <a:pPr marL="342900" lvl="1" indent="-342900">
              <a:buSzTx/>
              <a:buFont typeface="Arial" pitchFamily="34" charset="0"/>
              <a:buChar char="•"/>
            </a:pPr>
            <a:r>
              <a:rPr lang="da-DK" sz="1600" dirty="0" smtClean="0"/>
              <a:t>Fastsætter særkrav og undtagelsesmuligheder </a:t>
            </a:r>
            <a:r>
              <a:rPr lang="da-DK" sz="1600" dirty="0"/>
              <a:t>for </a:t>
            </a:r>
            <a:r>
              <a:rPr lang="da-DK" sz="1600" dirty="0" smtClean="0"/>
              <a:t>DLT-markedsinfrastruktur</a:t>
            </a:r>
          </a:p>
          <a:p>
            <a:pPr marL="342900" lvl="1" indent="-342900">
              <a:buSzTx/>
              <a:buFont typeface="Arial" pitchFamily="34" charset="0"/>
              <a:buChar char="•"/>
            </a:pPr>
            <a:endParaRPr lang="da-DK" sz="1600" dirty="0" smtClean="0"/>
          </a:p>
          <a:p>
            <a:pPr marL="342900" lvl="1" indent="-342900">
              <a:buSzTx/>
              <a:buFont typeface="Arial" pitchFamily="34" charset="0"/>
              <a:buChar char="•"/>
            </a:pPr>
            <a:r>
              <a:rPr lang="da-DK" sz="1600" dirty="0" smtClean="0"/>
              <a:t>Omfatter DLT-baserede aktier, obligationer</a:t>
            </a:r>
            <a:r>
              <a:rPr lang="da-DK" sz="1600" dirty="0"/>
              <a:t> </a:t>
            </a:r>
            <a:r>
              <a:rPr lang="da-DK" sz="1600" dirty="0" smtClean="0"/>
              <a:t>og investeringsbeviser (UCITS)</a:t>
            </a:r>
          </a:p>
          <a:p>
            <a:pPr marL="342900" lvl="1" indent="-342900"/>
            <a:endParaRPr lang="da-DK" sz="1600" dirty="0" smtClean="0"/>
          </a:p>
          <a:p>
            <a:pPr marL="742950" lvl="2" indent="-342900"/>
            <a:endParaRPr lang="da-DK" sz="1400" dirty="0" smtClean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…et særskilt regime for værdipapirer i tokeniseret form</a:t>
            </a:r>
            <a:endParaRPr lang="da-DK" dirty="0"/>
          </a:p>
        </p:txBody>
      </p:sp>
      <p:sp>
        <p:nvSpPr>
          <p:cNvPr id="15" name="Rektangel 14"/>
          <p:cNvSpPr/>
          <p:nvPr/>
        </p:nvSpPr>
        <p:spPr>
          <a:xfrm>
            <a:off x="899592" y="2708920"/>
            <a:ext cx="7200800" cy="1695634"/>
          </a:xfrm>
          <a:prstGeom prst="rect">
            <a:avLst/>
          </a:prstGeom>
          <a:solidFill>
            <a:schemeClr val="accent5">
              <a:lumMod val="40000"/>
              <a:lumOff val="60000"/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a-DK" sz="2000" dirty="0">
              <a:solidFill>
                <a:schemeClr val="tx1"/>
              </a:solidFill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1310094" y="3108408"/>
            <a:ext cx="1872000" cy="1201732"/>
          </a:xfrm>
          <a:prstGeom prst="rect">
            <a:avLst/>
          </a:prstGeom>
          <a:solidFill>
            <a:srgbClr val="0070C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smtClean="0"/>
              <a:t>DLT-baseret multilateral handelsfacilitet  (DLT MHF)</a:t>
            </a:r>
            <a:endParaRPr lang="da-DK" sz="1600" i="1" dirty="0"/>
          </a:p>
        </p:txBody>
      </p:sp>
      <p:sp>
        <p:nvSpPr>
          <p:cNvPr id="18" name="Rektangel 17"/>
          <p:cNvSpPr/>
          <p:nvPr/>
        </p:nvSpPr>
        <p:spPr>
          <a:xfrm>
            <a:off x="3597414" y="3108325"/>
            <a:ext cx="1872000" cy="1201815"/>
          </a:xfrm>
          <a:prstGeom prst="rect">
            <a:avLst/>
          </a:prstGeom>
          <a:solidFill>
            <a:srgbClr val="0070C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smtClean="0"/>
              <a:t>DLT-afviklingssystem (DLT SS)</a:t>
            </a:r>
            <a:endParaRPr lang="da-DK" sz="1600" i="1" dirty="0"/>
          </a:p>
        </p:txBody>
      </p:sp>
      <p:sp>
        <p:nvSpPr>
          <p:cNvPr id="19" name="Rektangel 18"/>
          <p:cNvSpPr/>
          <p:nvPr/>
        </p:nvSpPr>
        <p:spPr>
          <a:xfrm>
            <a:off x="5875098" y="3108408"/>
            <a:ext cx="1872000" cy="1201732"/>
          </a:xfrm>
          <a:prstGeom prst="rect">
            <a:avLst/>
          </a:prstGeom>
          <a:solidFill>
            <a:srgbClr val="0070C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smtClean="0"/>
              <a:t>DLT handels- og afviklingssystem (DLT TSS)</a:t>
            </a:r>
            <a:endParaRPr lang="da-DK" sz="1600" i="1" dirty="0"/>
          </a:p>
        </p:txBody>
      </p:sp>
      <p:sp>
        <p:nvSpPr>
          <p:cNvPr id="5" name="Tekstfelt 4"/>
          <p:cNvSpPr txBox="1"/>
          <p:nvPr/>
        </p:nvSpPr>
        <p:spPr>
          <a:xfrm>
            <a:off x="1319730" y="2708920"/>
            <a:ext cx="18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Handel</a:t>
            </a:r>
            <a:endParaRPr lang="da-DK" dirty="0"/>
          </a:p>
        </p:txBody>
      </p:sp>
      <p:sp>
        <p:nvSpPr>
          <p:cNvPr id="12" name="Tekstfelt 11"/>
          <p:cNvSpPr txBox="1"/>
          <p:nvPr/>
        </p:nvSpPr>
        <p:spPr>
          <a:xfrm>
            <a:off x="3597414" y="2727704"/>
            <a:ext cx="18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Afvikling</a:t>
            </a:r>
            <a:endParaRPr lang="da-DK" dirty="0"/>
          </a:p>
        </p:txBody>
      </p:sp>
      <p:sp>
        <p:nvSpPr>
          <p:cNvPr id="6" name="Tekstfelt 5"/>
          <p:cNvSpPr txBox="1"/>
          <p:nvPr/>
        </p:nvSpPr>
        <p:spPr>
          <a:xfrm>
            <a:off x="5875098" y="2748370"/>
            <a:ext cx="18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Kombination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Hvem kan ansøge om tilladelse?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 smtClean="0"/>
              <a:t>Eksisterende markedsdeltagere med tilladelse:</a:t>
            </a:r>
          </a:p>
          <a:p>
            <a:pPr lvl="1"/>
            <a:r>
              <a:rPr lang="da-DK" dirty="0" smtClean="0"/>
              <a:t>Markedsoperatører</a:t>
            </a:r>
          </a:p>
          <a:p>
            <a:pPr lvl="1"/>
            <a:r>
              <a:rPr lang="da-DK" dirty="0" smtClean="0"/>
              <a:t>Investeringsselskaber</a:t>
            </a:r>
          </a:p>
          <a:p>
            <a:pPr lvl="1"/>
            <a:r>
              <a:rPr lang="da-DK" dirty="0" smtClean="0"/>
              <a:t>CSD’er</a:t>
            </a:r>
          </a:p>
          <a:p>
            <a:pPr lvl="1"/>
            <a:endParaRPr lang="da-DK" dirty="0"/>
          </a:p>
          <a:p>
            <a:r>
              <a:rPr lang="da-DK" dirty="0" smtClean="0"/>
              <a:t>Nye markedsdeltagere </a:t>
            </a:r>
          </a:p>
          <a:p>
            <a:pPr lvl="1"/>
            <a:r>
              <a:rPr lang="da-DK" dirty="0" smtClean="0"/>
              <a:t>Forudsætter samtidig ansøgning </a:t>
            </a:r>
            <a:r>
              <a:rPr lang="da-DK" dirty="0"/>
              <a:t>under relevant eksisterende lovgivning </a:t>
            </a:r>
            <a:endParaRPr lang="da-DK" dirty="0" smtClean="0"/>
          </a:p>
          <a:p>
            <a:pPr lvl="1"/>
            <a:r>
              <a:rPr lang="da-DK" dirty="0" smtClean="0"/>
              <a:t>Der </a:t>
            </a:r>
            <a:r>
              <a:rPr lang="da-DK" dirty="0"/>
              <a:t>ses bort fra krav i eksisterende lovgivning, som der er givet tilladelse til fritagelse </a:t>
            </a:r>
            <a:r>
              <a:rPr lang="da-DK" dirty="0" smtClean="0"/>
              <a:t>fra iht. Pilotordningen</a:t>
            </a:r>
          </a:p>
          <a:p>
            <a:pPr lvl="1"/>
            <a:r>
              <a:rPr lang="da-DK" dirty="0" smtClean="0"/>
              <a:t>Tilladelsen </a:t>
            </a:r>
            <a:r>
              <a:rPr lang="da-DK" dirty="0"/>
              <a:t>vil kun gælde </a:t>
            </a:r>
            <a:r>
              <a:rPr lang="da-DK" dirty="0" smtClean="0"/>
              <a:t>DLT-markedsinfrastruktur</a:t>
            </a:r>
          </a:p>
          <a:p>
            <a:pPr lvl="1"/>
            <a:endParaRPr lang="da-DK" dirty="0"/>
          </a:p>
          <a:p>
            <a:endParaRPr lang="da-DK" dirty="0" smtClean="0"/>
          </a:p>
          <a:p>
            <a:pPr lvl="1"/>
            <a:endParaRPr lang="da-DK" dirty="0" smtClean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>
          <a:xfrm>
            <a:off x="428596" y="6357938"/>
            <a:ext cx="8286808" cy="830997"/>
          </a:xfrm>
        </p:spPr>
        <p:txBody>
          <a:bodyPr rIns="0">
            <a:no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9534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dkast til diasmaster FT">
  <a:themeElements>
    <a:clrScheme name="FT farver">
      <a:dk1>
        <a:sysClr val="windowText" lastClr="000000"/>
      </a:dk1>
      <a:lt1>
        <a:sysClr val="window" lastClr="FFFFFF"/>
      </a:lt1>
      <a:dk2>
        <a:srgbClr val="5F1A15"/>
      </a:dk2>
      <a:lt2>
        <a:srgbClr val="F0E1CD"/>
      </a:lt2>
      <a:accent1>
        <a:srgbClr val="990000"/>
      </a:accent1>
      <a:accent2>
        <a:srgbClr val="FF9933"/>
      </a:accent2>
      <a:accent3>
        <a:srgbClr val="00505F"/>
      </a:accent3>
      <a:accent4>
        <a:srgbClr val="82A0AA"/>
      </a:accent4>
      <a:accent5>
        <a:srgbClr val="1E5F32"/>
      </a:accent5>
      <a:accent6>
        <a:srgbClr val="9BD2AA"/>
      </a:accent6>
      <a:hlink>
        <a:srgbClr val="990000"/>
      </a:hlink>
      <a:folHlink>
        <a:srgbClr val="FF9933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FT">
      <a:dk1>
        <a:srgbClr val="000000"/>
      </a:dk1>
      <a:lt1>
        <a:srgbClr val="FFFFFF"/>
      </a:lt1>
      <a:dk2>
        <a:srgbClr val="990000"/>
      </a:dk2>
      <a:lt2>
        <a:srgbClr val="FFFFFF"/>
      </a:lt2>
      <a:accent1>
        <a:srgbClr val="FF9933"/>
      </a:accent1>
      <a:accent2>
        <a:srgbClr val="00505F"/>
      </a:accent2>
      <a:accent3>
        <a:srgbClr val="82A0AA"/>
      </a:accent3>
      <a:accent4>
        <a:srgbClr val="1E5F32"/>
      </a:accent4>
      <a:accent5>
        <a:srgbClr val="9BD2AA"/>
      </a:accent5>
      <a:accent6>
        <a:srgbClr val="F0E1CD"/>
      </a:accent6>
      <a:hlink>
        <a:srgbClr val="990000"/>
      </a:hlink>
      <a:folHlink>
        <a:srgbClr val="9900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FT praesentation</Template>
  <TotalTime>1659</TotalTime>
  <Words>335</Words>
  <Application>Microsoft Office PowerPoint</Application>
  <PresentationFormat>Skærmshow (4:3)</PresentationFormat>
  <Paragraphs>111</Paragraphs>
  <Slides>10</Slides>
  <Notes>9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Wingdings</vt:lpstr>
      <vt:lpstr>Udkast til diasmaster FT</vt:lpstr>
      <vt:lpstr>Brugerdefineret design</vt:lpstr>
      <vt:lpstr>PowerPoint-præsentation</vt:lpstr>
      <vt:lpstr>DLT - traditionelle værdipapirer som kryptoaktiver</vt:lpstr>
      <vt:lpstr>Traditionel markedsstruktur for handel med værdipapirer</vt:lpstr>
      <vt:lpstr>DLT-baseret markedsstruktur for handel med værdipapirer</vt:lpstr>
      <vt:lpstr>Giver DLT-baserede værdipapirer</vt:lpstr>
      <vt:lpstr>Hvorfor en pilotforordning (”kontrolleret eksperiment”)?</vt:lpstr>
      <vt:lpstr>Hvordan fungerer DLT-pilotordningen?</vt:lpstr>
      <vt:lpstr>Hvad er DLT-pilotordningen?</vt:lpstr>
      <vt:lpstr>Hvem kan ansøge om tilladelse?</vt:lpstr>
      <vt:lpstr>Pilotforordningen – det praktiske</vt:lpstr>
    </vt:vector>
  </TitlesOfParts>
  <Company>Finanstilsynet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Gregers Mærkedahl Byman (FT)</dc:creator>
  <cp:lastModifiedBy>Gregers Mærkedahl Byman (FT)</cp:lastModifiedBy>
  <cp:revision>137</cp:revision>
  <dcterms:created xsi:type="dcterms:W3CDTF">2022-03-28T12:39:43Z</dcterms:created>
  <dcterms:modified xsi:type="dcterms:W3CDTF">2022-06-10T10:22:50Z</dcterms:modified>
</cp:coreProperties>
</file>