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4" r:id="rId2"/>
  </p:sldMasterIdLst>
  <p:notesMasterIdLst>
    <p:notesMasterId r:id="rId18"/>
  </p:notesMasterIdLst>
  <p:sldIdLst>
    <p:sldId id="303" r:id="rId3"/>
    <p:sldId id="283" r:id="rId4"/>
    <p:sldId id="295" r:id="rId5"/>
    <p:sldId id="270" r:id="rId6"/>
    <p:sldId id="272" r:id="rId7"/>
    <p:sldId id="286" r:id="rId8"/>
    <p:sldId id="289" r:id="rId9"/>
    <p:sldId id="299" r:id="rId10"/>
    <p:sldId id="292" r:id="rId11"/>
    <p:sldId id="293" r:id="rId12"/>
    <p:sldId id="296" r:id="rId13"/>
    <p:sldId id="297" r:id="rId14"/>
    <p:sldId id="278" r:id="rId15"/>
    <p:sldId id="300" r:id="rId16"/>
    <p:sldId id="281" r:id="rId17"/>
  </p:sldIdLst>
  <p:sldSz cx="9144000" cy="6858000" type="screen4x3"/>
  <p:notesSz cx="7023100" cy="93091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ny Dehghani (FT)" initials="DD(" lastIdx="1" clrIdx="0">
    <p:extLst>
      <p:ext uri="{19B8F6BF-5375-455C-9EA6-DF929625EA0E}">
        <p15:presenceInfo xmlns:p15="http://schemas.microsoft.com/office/powerpoint/2012/main" userId="Danny Dehghani (F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4C6CC"/>
    <a:srgbClr val="ECECEC"/>
    <a:srgbClr val="F2F2F2"/>
    <a:srgbClr val="E2F6F7"/>
    <a:srgbClr val="E2E2E2"/>
    <a:srgbClr val="FFF4E9"/>
    <a:srgbClr val="FFEBEB"/>
    <a:srgbClr val="285B65"/>
    <a:srgbClr val="1D5261"/>
    <a:srgbClr val="F0ED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9" autoAdjust="0"/>
    <p:restoredTop sz="85006" autoAdjust="0"/>
  </p:normalViewPr>
  <p:slideViewPr>
    <p:cSldViewPr>
      <p:cViewPr varScale="1">
        <p:scale>
          <a:sx n="61" d="100"/>
          <a:sy n="61" d="100"/>
        </p:scale>
        <p:origin x="164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9710AA2-B808-4066-8F43-884916F2BAAE}" type="doc">
      <dgm:prSet loTypeId="urn:microsoft.com/office/officeart/2008/layout/AlternatingHexagons" loCatId="list" qsTypeId="urn:microsoft.com/office/officeart/2005/8/quickstyle/simple1" qsCatId="simple" csTypeId="urn:microsoft.com/office/officeart/2005/8/colors/colorful5" csCatId="colorful" phldr="1"/>
      <dgm:spPr/>
      <dgm:t>
        <a:bodyPr/>
        <a:lstStyle/>
        <a:p>
          <a:endParaRPr lang="da-DK"/>
        </a:p>
      </dgm:t>
    </dgm:pt>
    <dgm:pt modelId="{FA262F1D-A72C-4B5B-A08A-C2E7ED4E69CE}">
      <dgm:prSet phldrT="[Tekst]"/>
      <dgm:spPr/>
      <dgm:t>
        <a:bodyPr/>
        <a:lstStyle/>
        <a:p>
          <a:endParaRPr lang="da-DK" dirty="0"/>
        </a:p>
      </dgm:t>
    </dgm:pt>
    <dgm:pt modelId="{04509A70-ABB4-4DF2-AF8B-C4207FF309E8}" type="parTrans" cxnId="{690C1188-2F8D-492E-86FA-9C3DCDC4B44E}">
      <dgm:prSet/>
      <dgm:spPr/>
      <dgm:t>
        <a:bodyPr/>
        <a:lstStyle/>
        <a:p>
          <a:endParaRPr lang="da-DK"/>
        </a:p>
      </dgm:t>
    </dgm:pt>
    <dgm:pt modelId="{CF760869-1ECB-46D2-A70A-AF3942127DC5}" type="sibTrans" cxnId="{690C1188-2F8D-492E-86FA-9C3DCDC4B44E}">
      <dgm:prSet/>
      <dgm:spPr/>
      <dgm:t>
        <a:bodyPr/>
        <a:lstStyle/>
        <a:p>
          <a:endParaRPr lang="da-DK"/>
        </a:p>
      </dgm:t>
    </dgm:pt>
    <dgm:pt modelId="{B10B20AE-86B6-4FA2-8D72-26F2A6078A00}">
      <dgm:prSet phldrT="[Tekst]" phldr="1"/>
      <dgm:spPr/>
      <dgm:t>
        <a:bodyPr/>
        <a:lstStyle/>
        <a:p>
          <a:endParaRPr lang="da-DK" dirty="0"/>
        </a:p>
      </dgm:t>
    </dgm:pt>
    <dgm:pt modelId="{1DD500E5-1AA7-4B53-8C00-EABBAB4EDD37}" type="parTrans" cxnId="{93C4FB6F-FBD3-49D1-9E94-9A4C10843C30}">
      <dgm:prSet/>
      <dgm:spPr/>
      <dgm:t>
        <a:bodyPr/>
        <a:lstStyle/>
        <a:p>
          <a:endParaRPr lang="da-DK"/>
        </a:p>
      </dgm:t>
    </dgm:pt>
    <dgm:pt modelId="{A6309AAB-7EF1-4807-BE7F-B22C77BCE849}" type="sibTrans" cxnId="{93C4FB6F-FBD3-49D1-9E94-9A4C10843C30}">
      <dgm:prSet/>
      <dgm:spPr/>
      <dgm:t>
        <a:bodyPr/>
        <a:lstStyle/>
        <a:p>
          <a:endParaRPr lang="da-DK"/>
        </a:p>
      </dgm:t>
    </dgm:pt>
    <dgm:pt modelId="{13A1EF60-102D-412C-812F-477B8135CBC8}">
      <dgm:prSet phldrT="[Tekst]" custT="1"/>
      <dgm:spPr/>
      <dgm:t>
        <a:bodyPr/>
        <a:lstStyle/>
        <a:p>
          <a:pPr algn="ctr"/>
          <a:r>
            <a:rPr lang="da-DK" sz="1400" b="1" dirty="0">
              <a:solidFill>
                <a:schemeClr val="tx1"/>
              </a:solidFill>
            </a:rPr>
            <a:t>(a)</a:t>
          </a:r>
        </a:p>
      </dgm:t>
    </dgm:pt>
    <dgm:pt modelId="{86898EC4-3DB5-412F-8642-5295E47183B4}" type="parTrans" cxnId="{0CD792EE-33C1-47C6-84B0-9868125D3AAD}">
      <dgm:prSet/>
      <dgm:spPr/>
      <dgm:t>
        <a:bodyPr/>
        <a:lstStyle/>
        <a:p>
          <a:endParaRPr lang="da-DK"/>
        </a:p>
      </dgm:t>
    </dgm:pt>
    <dgm:pt modelId="{83EAD034-5E3C-4420-955C-F48AF25A9BAF}" type="sibTrans" cxnId="{0CD792EE-33C1-47C6-84B0-9868125D3AAD}">
      <dgm:prSet/>
      <dgm:spPr/>
      <dgm:t>
        <a:bodyPr/>
        <a:lstStyle/>
        <a:p>
          <a:endParaRPr lang="da-DK"/>
        </a:p>
      </dgm:t>
    </dgm:pt>
    <dgm:pt modelId="{BC243D87-1EFB-41C0-B944-F1ADEFA20924}">
      <dgm:prSet phldrT="[Tekst]"/>
      <dgm:spPr/>
      <dgm:t>
        <a:bodyPr/>
        <a:lstStyle/>
        <a:p>
          <a:endParaRPr lang="da-DK" dirty="0"/>
        </a:p>
      </dgm:t>
    </dgm:pt>
    <dgm:pt modelId="{A274502E-4522-4DC8-87B9-746AE235ADC2}" type="parTrans" cxnId="{DDEAE00A-E060-4A37-A898-5805677B0CFF}">
      <dgm:prSet/>
      <dgm:spPr/>
      <dgm:t>
        <a:bodyPr/>
        <a:lstStyle/>
        <a:p>
          <a:endParaRPr lang="da-DK"/>
        </a:p>
      </dgm:t>
    </dgm:pt>
    <dgm:pt modelId="{9B671B49-B1FE-4CDA-97F8-3FC8BD29F861}" type="sibTrans" cxnId="{DDEAE00A-E060-4A37-A898-5805677B0CFF}">
      <dgm:prSet/>
      <dgm:spPr/>
      <dgm:t>
        <a:bodyPr/>
        <a:lstStyle/>
        <a:p>
          <a:endParaRPr lang="da-DK"/>
        </a:p>
      </dgm:t>
    </dgm:pt>
    <dgm:pt modelId="{4334FCC8-3F77-42B0-B217-DFDE7EE04C42}">
      <dgm:prSet custT="1"/>
      <dgm:spPr/>
      <dgm:t>
        <a:bodyPr/>
        <a:lstStyle/>
        <a:p>
          <a:pPr algn="ctr"/>
          <a:r>
            <a:rPr lang="da-DK" sz="1400" dirty="0">
              <a:solidFill>
                <a:schemeClr val="tx1"/>
              </a:solidFill>
            </a:rPr>
            <a:t>kryptoaktiver, som er udbudt gratis</a:t>
          </a:r>
        </a:p>
      </dgm:t>
    </dgm:pt>
    <dgm:pt modelId="{01858AE0-699B-4AA9-BAB5-C9D390AD5D3C}" type="parTrans" cxnId="{8255EF03-BD09-4E04-AD79-A8E905CB14C3}">
      <dgm:prSet/>
      <dgm:spPr/>
      <dgm:t>
        <a:bodyPr/>
        <a:lstStyle/>
        <a:p>
          <a:endParaRPr lang="da-DK"/>
        </a:p>
      </dgm:t>
    </dgm:pt>
    <dgm:pt modelId="{8665D77C-B788-4571-97CB-26655718A4F2}" type="sibTrans" cxnId="{8255EF03-BD09-4E04-AD79-A8E905CB14C3}">
      <dgm:prSet/>
      <dgm:spPr/>
      <dgm:t>
        <a:bodyPr/>
        <a:lstStyle/>
        <a:p>
          <a:endParaRPr lang="da-DK"/>
        </a:p>
      </dgm:t>
    </dgm:pt>
    <dgm:pt modelId="{0957E83D-64E8-4AE3-88AF-B351CE299856}">
      <dgm:prSet phldrT="[Tekst]" custT="1"/>
      <dgm:spPr/>
      <dgm:t>
        <a:bodyPr/>
        <a:lstStyle/>
        <a:p>
          <a:pPr algn="ctr"/>
          <a:r>
            <a:rPr lang="da-DK" sz="1400" b="1" dirty="0">
              <a:solidFill>
                <a:schemeClr val="tx1"/>
              </a:solidFill>
            </a:rPr>
            <a:t>(f)</a:t>
          </a:r>
        </a:p>
        <a:p>
          <a:pPr algn="ctr"/>
          <a:r>
            <a:rPr lang="da-DK" sz="1200" dirty="0">
              <a:solidFill>
                <a:schemeClr val="tx1"/>
              </a:solidFill>
            </a:rPr>
            <a:t>udbuddet udelukkende er rettet </a:t>
          </a:r>
          <a:r>
            <a:rPr lang="da-DK" sz="1200" dirty="0" smtClean="0">
              <a:solidFill>
                <a:schemeClr val="tx1"/>
              </a:solidFill>
            </a:rPr>
            <a:t>mod </a:t>
          </a:r>
          <a:r>
            <a:rPr lang="da-DK" sz="1200" dirty="0">
              <a:solidFill>
                <a:schemeClr val="tx1"/>
              </a:solidFill>
            </a:rPr>
            <a:t>kvalificerede investorer</a:t>
          </a:r>
        </a:p>
      </dgm:t>
    </dgm:pt>
    <dgm:pt modelId="{C84C6DF9-1651-4278-9E91-AFF1E3B09572}" type="sibTrans" cxnId="{DD8A71D9-7791-461C-B714-D3B7EF37A68E}">
      <dgm:prSet/>
      <dgm:spPr/>
      <dgm:t>
        <a:bodyPr/>
        <a:lstStyle/>
        <a:p>
          <a:endParaRPr lang="da-DK"/>
        </a:p>
      </dgm:t>
    </dgm:pt>
    <dgm:pt modelId="{B14F5AA7-0DAE-40BF-88F4-7F91F98332FF}" type="parTrans" cxnId="{DD8A71D9-7791-461C-B714-D3B7EF37A68E}">
      <dgm:prSet/>
      <dgm:spPr/>
      <dgm:t>
        <a:bodyPr/>
        <a:lstStyle/>
        <a:p>
          <a:endParaRPr lang="da-DK"/>
        </a:p>
      </dgm:t>
    </dgm:pt>
    <dgm:pt modelId="{F11C58C6-B635-42A8-9EFB-EF8027982C2F}" type="pres">
      <dgm:prSet presAssocID="{A9710AA2-B808-4066-8F43-884916F2BAAE}" presName="Name0" presStyleCnt="0">
        <dgm:presLayoutVars>
          <dgm:chMax/>
          <dgm:chPref/>
          <dgm:dir/>
          <dgm:animLvl val="lvl"/>
        </dgm:presLayoutVars>
      </dgm:prSet>
      <dgm:spPr/>
      <dgm:t>
        <a:bodyPr/>
        <a:lstStyle/>
        <a:p>
          <a:endParaRPr lang="da-DK"/>
        </a:p>
      </dgm:t>
    </dgm:pt>
    <dgm:pt modelId="{3F8A4D3E-E0A9-485E-AC07-F1A761F328B8}" type="pres">
      <dgm:prSet presAssocID="{FA262F1D-A72C-4B5B-A08A-C2E7ED4E69CE}" presName="composite" presStyleCnt="0"/>
      <dgm:spPr/>
    </dgm:pt>
    <dgm:pt modelId="{1BB988B7-0BB8-4981-B37E-8727850FFBE5}" type="pres">
      <dgm:prSet presAssocID="{FA262F1D-A72C-4B5B-A08A-C2E7ED4E69CE}" presName="Parent1" presStyleLbl="node1" presStyleIdx="0" presStyleCnt="6">
        <dgm:presLayoutVars>
          <dgm:chMax val="1"/>
          <dgm:chPref val="1"/>
          <dgm:bulletEnabled val="1"/>
        </dgm:presLayoutVars>
      </dgm:prSet>
      <dgm:spPr/>
      <dgm:t>
        <a:bodyPr/>
        <a:lstStyle/>
        <a:p>
          <a:endParaRPr lang="da-DK"/>
        </a:p>
      </dgm:t>
    </dgm:pt>
    <dgm:pt modelId="{65A71677-AEEF-4B6C-879D-4316E80E1662}" type="pres">
      <dgm:prSet presAssocID="{FA262F1D-A72C-4B5B-A08A-C2E7ED4E69CE}" presName="Childtext1" presStyleLbl="revTx" presStyleIdx="0" presStyleCnt="3" custScaleX="78094" custScaleY="99408" custLinFactY="40043" custLinFactNeighborX="-43035" custLinFactNeighborY="100000">
        <dgm:presLayoutVars>
          <dgm:chMax val="0"/>
          <dgm:chPref val="0"/>
          <dgm:bulletEnabled val="1"/>
        </dgm:presLayoutVars>
      </dgm:prSet>
      <dgm:spPr/>
      <dgm:t>
        <a:bodyPr/>
        <a:lstStyle/>
        <a:p>
          <a:endParaRPr lang="da-DK"/>
        </a:p>
      </dgm:t>
    </dgm:pt>
    <dgm:pt modelId="{B04C52A3-B688-4EE5-9CBE-382FE517FEAA}" type="pres">
      <dgm:prSet presAssocID="{FA262F1D-A72C-4B5B-A08A-C2E7ED4E69CE}" presName="BalanceSpacing" presStyleCnt="0"/>
      <dgm:spPr/>
    </dgm:pt>
    <dgm:pt modelId="{D94C2C62-409E-41A0-ADF5-742716E42025}" type="pres">
      <dgm:prSet presAssocID="{FA262F1D-A72C-4B5B-A08A-C2E7ED4E69CE}" presName="BalanceSpacing1" presStyleCnt="0"/>
      <dgm:spPr/>
    </dgm:pt>
    <dgm:pt modelId="{8DF31359-863C-4717-BC3F-053B20D9F609}" type="pres">
      <dgm:prSet presAssocID="{CF760869-1ECB-46D2-A70A-AF3942127DC5}" presName="Accent1Text" presStyleLbl="node1" presStyleIdx="1" presStyleCnt="6"/>
      <dgm:spPr/>
      <dgm:t>
        <a:bodyPr/>
        <a:lstStyle/>
        <a:p>
          <a:endParaRPr lang="da-DK"/>
        </a:p>
      </dgm:t>
    </dgm:pt>
    <dgm:pt modelId="{2DAA5623-FC46-4FF4-B719-2C8C07C511F2}" type="pres">
      <dgm:prSet presAssocID="{CF760869-1ECB-46D2-A70A-AF3942127DC5}" presName="spaceBetweenRectangles" presStyleCnt="0"/>
      <dgm:spPr/>
    </dgm:pt>
    <dgm:pt modelId="{56F0E468-44DE-44BB-8F91-B2C89EC74E68}" type="pres">
      <dgm:prSet presAssocID="{0957E83D-64E8-4AE3-88AF-B351CE299856}" presName="composite" presStyleCnt="0"/>
      <dgm:spPr/>
    </dgm:pt>
    <dgm:pt modelId="{3342956C-34BD-40B7-8F25-F4F3DE3E836A}" type="pres">
      <dgm:prSet presAssocID="{0957E83D-64E8-4AE3-88AF-B351CE299856}" presName="Parent1" presStyleLbl="node1" presStyleIdx="2" presStyleCnt="6" custScaleX="99446" custLinFactX="-13675" custLinFactNeighborX="-100000" custLinFactNeighborY="-2579">
        <dgm:presLayoutVars>
          <dgm:chMax val="1"/>
          <dgm:chPref val="1"/>
          <dgm:bulletEnabled val="1"/>
        </dgm:presLayoutVars>
      </dgm:prSet>
      <dgm:spPr/>
      <dgm:t>
        <a:bodyPr/>
        <a:lstStyle/>
        <a:p>
          <a:endParaRPr lang="da-DK"/>
        </a:p>
      </dgm:t>
    </dgm:pt>
    <dgm:pt modelId="{82BEE1EF-952B-45A4-BC79-2E934EA26E29}" type="pres">
      <dgm:prSet presAssocID="{0957E83D-64E8-4AE3-88AF-B351CE299856}" presName="Childtext1" presStyleLbl="revTx" presStyleIdx="1" presStyleCnt="3" custScaleX="81091" custLinFactY="-61359" custLinFactNeighborX="51636" custLinFactNeighborY="-100000">
        <dgm:presLayoutVars>
          <dgm:chMax val="0"/>
          <dgm:chPref val="0"/>
          <dgm:bulletEnabled val="1"/>
        </dgm:presLayoutVars>
      </dgm:prSet>
      <dgm:spPr/>
      <dgm:t>
        <a:bodyPr/>
        <a:lstStyle/>
        <a:p>
          <a:endParaRPr lang="da-DK"/>
        </a:p>
      </dgm:t>
    </dgm:pt>
    <dgm:pt modelId="{DB3169C6-4098-41D4-93AE-0DE9C59BBB1A}" type="pres">
      <dgm:prSet presAssocID="{0957E83D-64E8-4AE3-88AF-B351CE299856}" presName="BalanceSpacing" presStyleCnt="0"/>
      <dgm:spPr/>
    </dgm:pt>
    <dgm:pt modelId="{D85B6C8B-5C53-4372-9FAB-222AFB6B43DD}" type="pres">
      <dgm:prSet presAssocID="{0957E83D-64E8-4AE3-88AF-B351CE299856}" presName="BalanceSpacing1" presStyleCnt="0"/>
      <dgm:spPr/>
    </dgm:pt>
    <dgm:pt modelId="{56E0DFC9-63AF-443C-A5D6-F276717606CA}" type="pres">
      <dgm:prSet presAssocID="{C84C6DF9-1651-4278-9E91-AFF1E3B09572}" presName="Accent1Text" presStyleLbl="node1" presStyleIdx="3" presStyleCnt="6" custLinFactNeighborX="-1279" custLinFactNeighborY="-854"/>
      <dgm:spPr/>
      <dgm:t>
        <a:bodyPr/>
        <a:lstStyle/>
        <a:p>
          <a:endParaRPr lang="da-DK"/>
        </a:p>
      </dgm:t>
    </dgm:pt>
    <dgm:pt modelId="{4E08C00B-EAB7-43CD-A193-FF8E259F92EF}" type="pres">
      <dgm:prSet presAssocID="{C84C6DF9-1651-4278-9E91-AFF1E3B09572}" presName="spaceBetweenRectangles" presStyleCnt="0"/>
      <dgm:spPr/>
    </dgm:pt>
    <dgm:pt modelId="{05D4B759-7B55-4971-9DAB-A21DB38A7776}" type="pres">
      <dgm:prSet presAssocID="{BC243D87-1EFB-41C0-B944-F1ADEFA20924}" presName="composite" presStyleCnt="0"/>
      <dgm:spPr/>
    </dgm:pt>
    <dgm:pt modelId="{20B86065-3FF3-4F2F-9D9F-898C223A0570}" type="pres">
      <dgm:prSet presAssocID="{BC243D87-1EFB-41C0-B944-F1ADEFA20924}" presName="Parent1" presStyleLbl="node1" presStyleIdx="4" presStyleCnt="6">
        <dgm:presLayoutVars>
          <dgm:chMax val="1"/>
          <dgm:chPref val="1"/>
          <dgm:bulletEnabled val="1"/>
        </dgm:presLayoutVars>
      </dgm:prSet>
      <dgm:spPr/>
      <dgm:t>
        <a:bodyPr/>
        <a:lstStyle/>
        <a:p>
          <a:endParaRPr lang="da-DK"/>
        </a:p>
      </dgm:t>
    </dgm:pt>
    <dgm:pt modelId="{DD88F2E0-1215-44C3-8125-2FAF6CF3D8F0}" type="pres">
      <dgm:prSet presAssocID="{BC243D87-1EFB-41C0-B944-F1ADEFA20924}" presName="Childtext1" presStyleLbl="revTx" presStyleIdx="2" presStyleCnt="3">
        <dgm:presLayoutVars>
          <dgm:chMax val="0"/>
          <dgm:chPref val="0"/>
          <dgm:bulletEnabled val="1"/>
        </dgm:presLayoutVars>
      </dgm:prSet>
      <dgm:spPr/>
    </dgm:pt>
    <dgm:pt modelId="{C04C45C4-4491-47B9-9F0B-60B2FE0BFE23}" type="pres">
      <dgm:prSet presAssocID="{BC243D87-1EFB-41C0-B944-F1ADEFA20924}" presName="BalanceSpacing" presStyleCnt="0"/>
      <dgm:spPr/>
    </dgm:pt>
    <dgm:pt modelId="{65A5CBDB-5404-4CEA-8F14-3767D08C7551}" type="pres">
      <dgm:prSet presAssocID="{BC243D87-1EFB-41C0-B944-F1ADEFA20924}" presName="BalanceSpacing1" presStyleCnt="0"/>
      <dgm:spPr/>
    </dgm:pt>
    <dgm:pt modelId="{725CEE4F-A14C-4296-B570-5DC05932EBFE}" type="pres">
      <dgm:prSet presAssocID="{9B671B49-B1FE-4CDA-97F8-3FC8BD29F861}" presName="Accent1Text" presStyleLbl="node1" presStyleIdx="5" presStyleCnt="6"/>
      <dgm:spPr/>
      <dgm:t>
        <a:bodyPr/>
        <a:lstStyle/>
        <a:p>
          <a:endParaRPr lang="da-DK"/>
        </a:p>
      </dgm:t>
    </dgm:pt>
  </dgm:ptLst>
  <dgm:cxnLst>
    <dgm:cxn modelId="{53F2FE4D-C5A4-4684-B1A8-0D74E3E0AB26}" type="presOf" srcId="{4334FCC8-3F77-42B0-B217-DFDE7EE04C42}" destId="{82BEE1EF-952B-45A4-BC79-2E934EA26E29}" srcOrd="0" destOrd="1" presId="urn:microsoft.com/office/officeart/2008/layout/AlternatingHexagons"/>
    <dgm:cxn modelId="{68B7F929-D692-49A6-BC13-F2B87965D765}" type="presOf" srcId="{13A1EF60-102D-412C-812F-477B8135CBC8}" destId="{82BEE1EF-952B-45A4-BC79-2E934EA26E29}" srcOrd="0" destOrd="0" presId="urn:microsoft.com/office/officeart/2008/layout/AlternatingHexagons"/>
    <dgm:cxn modelId="{1D3C84D9-14EC-4A51-AFDD-E4E4C6D2418A}" type="presOf" srcId="{C84C6DF9-1651-4278-9E91-AFF1E3B09572}" destId="{56E0DFC9-63AF-443C-A5D6-F276717606CA}" srcOrd="0" destOrd="0" presId="urn:microsoft.com/office/officeart/2008/layout/AlternatingHexagons"/>
    <dgm:cxn modelId="{2DF24663-00D2-4D96-85E3-191B4A723AC6}" type="presOf" srcId="{CF760869-1ECB-46D2-A70A-AF3942127DC5}" destId="{8DF31359-863C-4717-BC3F-053B20D9F609}" srcOrd="0" destOrd="0" presId="urn:microsoft.com/office/officeart/2008/layout/AlternatingHexagons"/>
    <dgm:cxn modelId="{E611C00F-DD73-4BCF-92C4-5B979307748F}" type="presOf" srcId="{FA262F1D-A72C-4B5B-A08A-C2E7ED4E69CE}" destId="{1BB988B7-0BB8-4981-B37E-8727850FFBE5}" srcOrd="0" destOrd="0" presId="urn:microsoft.com/office/officeart/2008/layout/AlternatingHexagons"/>
    <dgm:cxn modelId="{71A16AE0-F81D-4B3D-8212-C085B36BCEB8}" type="presOf" srcId="{BC243D87-1EFB-41C0-B944-F1ADEFA20924}" destId="{20B86065-3FF3-4F2F-9D9F-898C223A0570}" srcOrd="0" destOrd="0" presId="urn:microsoft.com/office/officeart/2008/layout/AlternatingHexagons"/>
    <dgm:cxn modelId="{DDEAE00A-E060-4A37-A898-5805677B0CFF}" srcId="{A9710AA2-B808-4066-8F43-884916F2BAAE}" destId="{BC243D87-1EFB-41C0-B944-F1ADEFA20924}" srcOrd="2" destOrd="0" parTransId="{A274502E-4522-4DC8-87B9-746AE235ADC2}" sibTransId="{9B671B49-B1FE-4CDA-97F8-3FC8BD29F861}"/>
    <dgm:cxn modelId="{FDB29C61-44EE-4498-8A29-27C8B9805B12}" type="presOf" srcId="{9B671B49-B1FE-4CDA-97F8-3FC8BD29F861}" destId="{725CEE4F-A14C-4296-B570-5DC05932EBFE}" srcOrd="0" destOrd="0" presId="urn:microsoft.com/office/officeart/2008/layout/AlternatingHexagons"/>
    <dgm:cxn modelId="{DD8A71D9-7791-461C-B714-D3B7EF37A68E}" srcId="{A9710AA2-B808-4066-8F43-884916F2BAAE}" destId="{0957E83D-64E8-4AE3-88AF-B351CE299856}" srcOrd="1" destOrd="0" parTransId="{B14F5AA7-0DAE-40BF-88F4-7F91F98332FF}" sibTransId="{C84C6DF9-1651-4278-9E91-AFF1E3B09572}"/>
    <dgm:cxn modelId="{0CD792EE-33C1-47C6-84B0-9868125D3AAD}" srcId="{0957E83D-64E8-4AE3-88AF-B351CE299856}" destId="{13A1EF60-102D-412C-812F-477B8135CBC8}" srcOrd="0" destOrd="0" parTransId="{86898EC4-3DB5-412F-8642-5295E47183B4}" sibTransId="{83EAD034-5E3C-4420-955C-F48AF25A9BAF}"/>
    <dgm:cxn modelId="{8255EF03-BD09-4E04-AD79-A8E905CB14C3}" srcId="{0957E83D-64E8-4AE3-88AF-B351CE299856}" destId="{4334FCC8-3F77-42B0-B217-DFDE7EE04C42}" srcOrd="1" destOrd="0" parTransId="{01858AE0-699B-4AA9-BAB5-C9D390AD5D3C}" sibTransId="{8665D77C-B788-4571-97CB-26655718A4F2}"/>
    <dgm:cxn modelId="{AA32482F-C235-4E4A-ADCB-4CC14F1CC765}" type="presOf" srcId="{A9710AA2-B808-4066-8F43-884916F2BAAE}" destId="{F11C58C6-B635-42A8-9EFB-EF8027982C2F}" srcOrd="0" destOrd="0" presId="urn:microsoft.com/office/officeart/2008/layout/AlternatingHexagons"/>
    <dgm:cxn modelId="{13A4DAB5-9F4B-4373-A3E8-3204DD35D84B}" type="presOf" srcId="{B10B20AE-86B6-4FA2-8D72-26F2A6078A00}" destId="{65A71677-AEEF-4B6C-879D-4316E80E1662}" srcOrd="0" destOrd="0" presId="urn:microsoft.com/office/officeart/2008/layout/AlternatingHexagons"/>
    <dgm:cxn modelId="{74428B1E-9BE1-4640-B52E-4EA295D23268}" type="presOf" srcId="{0957E83D-64E8-4AE3-88AF-B351CE299856}" destId="{3342956C-34BD-40B7-8F25-F4F3DE3E836A}" srcOrd="0" destOrd="0" presId="urn:microsoft.com/office/officeart/2008/layout/AlternatingHexagons"/>
    <dgm:cxn modelId="{93C4FB6F-FBD3-49D1-9E94-9A4C10843C30}" srcId="{FA262F1D-A72C-4B5B-A08A-C2E7ED4E69CE}" destId="{B10B20AE-86B6-4FA2-8D72-26F2A6078A00}" srcOrd="0" destOrd="0" parTransId="{1DD500E5-1AA7-4B53-8C00-EABBAB4EDD37}" sibTransId="{A6309AAB-7EF1-4807-BE7F-B22C77BCE849}"/>
    <dgm:cxn modelId="{690C1188-2F8D-492E-86FA-9C3DCDC4B44E}" srcId="{A9710AA2-B808-4066-8F43-884916F2BAAE}" destId="{FA262F1D-A72C-4B5B-A08A-C2E7ED4E69CE}" srcOrd="0" destOrd="0" parTransId="{04509A70-ABB4-4DF2-AF8B-C4207FF309E8}" sibTransId="{CF760869-1ECB-46D2-A70A-AF3942127DC5}"/>
    <dgm:cxn modelId="{26D0F4ED-B6A4-4A4C-8A9F-5635CE6AB4ED}" type="presParOf" srcId="{F11C58C6-B635-42A8-9EFB-EF8027982C2F}" destId="{3F8A4D3E-E0A9-485E-AC07-F1A761F328B8}" srcOrd="0" destOrd="0" presId="urn:microsoft.com/office/officeart/2008/layout/AlternatingHexagons"/>
    <dgm:cxn modelId="{8F3251B2-445B-41F6-8A17-CA1277703941}" type="presParOf" srcId="{3F8A4D3E-E0A9-485E-AC07-F1A761F328B8}" destId="{1BB988B7-0BB8-4981-B37E-8727850FFBE5}" srcOrd="0" destOrd="0" presId="urn:microsoft.com/office/officeart/2008/layout/AlternatingHexagons"/>
    <dgm:cxn modelId="{143792CB-E78F-4B0F-8700-0ECB9D038B60}" type="presParOf" srcId="{3F8A4D3E-E0A9-485E-AC07-F1A761F328B8}" destId="{65A71677-AEEF-4B6C-879D-4316E80E1662}" srcOrd="1" destOrd="0" presId="urn:microsoft.com/office/officeart/2008/layout/AlternatingHexagons"/>
    <dgm:cxn modelId="{C2BF1AC7-559A-4804-A77A-4030532A077F}" type="presParOf" srcId="{3F8A4D3E-E0A9-485E-AC07-F1A761F328B8}" destId="{B04C52A3-B688-4EE5-9CBE-382FE517FEAA}" srcOrd="2" destOrd="0" presId="urn:microsoft.com/office/officeart/2008/layout/AlternatingHexagons"/>
    <dgm:cxn modelId="{0169C10A-F94C-450E-B6E2-522AC1AF52C0}" type="presParOf" srcId="{3F8A4D3E-E0A9-485E-AC07-F1A761F328B8}" destId="{D94C2C62-409E-41A0-ADF5-742716E42025}" srcOrd="3" destOrd="0" presId="urn:microsoft.com/office/officeart/2008/layout/AlternatingHexagons"/>
    <dgm:cxn modelId="{7A1A5077-6693-448D-AD95-C303DB2F74FF}" type="presParOf" srcId="{3F8A4D3E-E0A9-485E-AC07-F1A761F328B8}" destId="{8DF31359-863C-4717-BC3F-053B20D9F609}" srcOrd="4" destOrd="0" presId="urn:microsoft.com/office/officeart/2008/layout/AlternatingHexagons"/>
    <dgm:cxn modelId="{F219434C-162C-4FF5-ABFD-160262483B96}" type="presParOf" srcId="{F11C58C6-B635-42A8-9EFB-EF8027982C2F}" destId="{2DAA5623-FC46-4FF4-B719-2C8C07C511F2}" srcOrd="1" destOrd="0" presId="urn:microsoft.com/office/officeart/2008/layout/AlternatingHexagons"/>
    <dgm:cxn modelId="{EC31C719-968E-472A-923C-E5D847383ADD}" type="presParOf" srcId="{F11C58C6-B635-42A8-9EFB-EF8027982C2F}" destId="{56F0E468-44DE-44BB-8F91-B2C89EC74E68}" srcOrd="2" destOrd="0" presId="urn:microsoft.com/office/officeart/2008/layout/AlternatingHexagons"/>
    <dgm:cxn modelId="{298762E5-44CE-497F-9E71-73C7615FF78E}" type="presParOf" srcId="{56F0E468-44DE-44BB-8F91-B2C89EC74E68}" destId="{3342956C-34BD-40B7-8F25-F4F3DE3E836A}" srcOrd="0" destOrd="0" presId="urn:microsoft.com/office/officeart/2008/layout/AlternatingHexagons"/>
    <dgm:cxn modelId="{8C754161-E7E6-4994-B646-D794A00003D0}" type="presParOf" srcId="{56F0E468-44DE-44BB-8F91-B2C89EC74E68}" destId="{82BEE1EF-952B-45A4-BC79-2E934EA26E29}" srcOrd="1" destOrd="0" presId="urn:microsoft.com/office/officeart/2008/layout/AlternatingHexagons"/>
    <dgm:cxn modelId="{DC674B00-9CE1-43BF-AFC6-973E66D9901D}" type="presParOf" srcId="{56F0E468-44DE-44BB-8F91-B2C89EC74E68}" destId="{DB3169C6-4098-41D4-93AE-0DE9C59BBB1A}" srcOrd="2" destOrd="0" presId="urn:microsoft.com/office/officeart/2008/layout/AlternatingHexagons"/>
    <dgm:cxn modelId="{96502642-1BA3-4F2C-9EEA-54BBDC47FB12}" type="presParOf" srcId="{56F0E468-44DE-44BB-8F91-B2C89EC74E68}" destId="{D85B6C8B-5C53-4372-9FAB-222AFB6B43DD}" srcOrd="3" destOrd="0" presId="urn:microsoft.com/office/officeart/2008/layout/AlternatingHexagons"/>
    <dgm:cxn modelId="{FD08ACC7-5B70-441F-B452-3636F42BCF80}" type="presParOf" srcId="{56F0E468-44DE-44BB-8F91-B2C89EC74E68}" destId="{56E0DFC9-63AF-443C-A5D6-F276717606CA}" srcOrd="4" destOrd="0" presId="urn:microsoft.com/office/officeart/2008/layout/AlternatingHexagons"/>
    <dgm:cxn modelId="{D370ABC9-2020-49AA-BE64-75DB80481F3B}" type="presParOf" srcId="{F11C58C6-B635-42A8-9EFB-EF8027982C2F}" destId="{4E08C00B-EAB7-43CD-A193-FF8E259F92EF}" srcOrd="3" destOrd="0" presId="urn:microsoft.com/office/officeart/2008/layout/AlternatingHexagons"/>
    <dgm:cxn modelId="{2CF2B7BB-42C3-4D90-81B5-D51F1C6ABC9B}" type="presParOf" srcId="{F11C58C6-B635-42A8-9EFB-EF8027982C2F}" destId="{05D4B759-7B55-4971-9DAB-A21DB38A7776}" srcOrd="4" destOrd="0" presId="urn:microsoft.com/office/officeart/2008/layout/AlternatingHexagons"/>
    <dgm:cxn modelId="{ADC55DB7-4B0C-44E4-A9D3-FC37DBA8EEE3}" type="presParOf" srcId="{05D4B759-7B55-4971-9DAB-A21DB38A7776}" destId="{20B86065-3FF3-4F2F-9D9F-898C223A0570}" srcOrd="0" destOrd="0" presId="urn:microsoft.com/office/officeart/2008/layout/AlternatingHexagons"/>
    <dgm:cxn modelId="{B7087B4B-F1F4-4074-8CE4-6A2350E64BB9}" type="presParOf" srcId="{05D4B759-7B55-4971-9DAB-A21DB38A7776}" destId="{DD88F2E0-1215-44C3-8125-2FAF6CF3D8F0}" srcOrd="1" destOrd="0" presId="urn:microsoft.com/office/officeart/2008/layout/AlternatingHexagons"/>
    <dgm:cxn modelId="{F6539870-2220-4DD9-B256-E58177C589BA}" type="presParOf" srcId="{05D4B759-7B55-4971-9DAB-A21DB38A7776}" destId="{C04C45C4-4491-47B9-9F0B-60B2FE0BFE23}" srcOrd="2" destOrd="0" presId="urn:microsoft.com/office/officeart/2008/layout/AlternatingHexagons"/>
    <dgm:cxn modelId="{191D6EF1-D4C5-40E7-9EFD-41F40DCF276E}" type="presParOf" srcId="{05D4B759-7B55-4971-9DAB-A21DB38A7776}" destId="{65A5CBDB-5404-4CEA-8F14-3767D08C7551}" srcOrd="3" destOrd="0" presId="urn:microsoft.com/office/officeart/2008/layout/AlternatingHexagons"/>
    <dgm:cxn modelId="{3EC2407D-D827-44CA-B793-650A9ABF269A}" type="presParOf" srcId="{05D4B759-7B55-4971-9DAB-A21DB38A7776}" destId="{725CEE4F-A14C-4296-B570-5DC05932EBFE}"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B988B7-0BB8-4981-B37E-8727850FFBE5}">
      <dsp:nvSpPr>
        <dsp:cNvPr id="0" name=""/>
        <dsp:cNvSpPr/>
      </dsp:nvSpPr>
      <dsp:spPr>
        <a:xfrm rot="5400000">
          <a:off x="3182168" y="115335"/>
          <a:ext cx="1767266" cy="1537521"/>
        </a:xfrm>
        <a:prstGeom prst="hexagon">
          <a:avLst>
            <a:gd name="adj" fmla="val 25000"/>
            <a:gd name="vf" fmla="val 11547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endParaRPr lang="da-DK" sz="5600" kern="1200" dirty="0"/>
        </a:p>
      </dsp:txBody>
      <dsp:txXfrm rot="-5400000">
        <a:off x="3536637" y="275862"/>
        <a:ext cx="1058327" cy="1216468"/>
      </dsp:txXfrm>
    </dsp:sp>
    <dsp:sp modelId="{65A71677-AEEF-4B6C-879D-4316E80E1662}">
      <dsp:nvSpPr>
        <dsp:cNvPr id="0" name=""/>
        <dsp:cNvSpPr/>
      </dsp:nvSpPr>
      <dsp:spPr>
        <a:xfrm>
          <a:off x="4248474" y="1842014"/>
          <a:ext cx="1540224" cy="10540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endParaRPr lang="da-DK" sz="3600" kern="1200" dirty="0"/>
        </a:p>
      </dsp:txBody>
      <dsp:txXfrm>
        <a:off x="4248474" y="1842014"/>
        <a:ext cx="1540224" cy="1054082"/>
      </dsp:txXfrm>
    </dsp:sp>
    <dsp:sp modelId="{8DF31359-863C-4717-BC3F-053B20D9F609}">
      <dsp:nvSpPr>
        <dsp:cNvPr id="0" name=""/>
        <dsp:cNvSpPr/>
      </dsp:nvSpPr>
      <dsp:spPr>
        <a:xfrm rot="5400000">
          <a:off x="1521644" y="115335"/>
          <a:ext cx="1767266" cy="1537521"/>
        </a:xfrm>
        <a:prstGeom prst="hexagon">
          <a:avLst>
            <a:gd name="adj" fmla="val 25000"/>
            <a:gd name="vf" fmla="val 115470"/>
          </a:avLst>
        </a:prstGeom>
        <a:solidFill>
          <a:schemeClr val="accent5">
            <a:hueOff val="-1224952"/>
            <a:satOff val="3183"/>
            <a:lumOff val="313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da-DK" sz="3600" kern="1200"/>
        </a:p>
      </dsp:txBody>
      <dsp:txXfrm rot="-5400000">
        <a:off x="1876113" y="275862"/>
        <a:ext cx="1058327" cy="1216468"/>
      </dsp:txXfrm>
    </dsp:sp>
    <dsp:sp modelId="{3342956C-34BD-40B7-8F25-F4F3DE3E836A}">
      <dsp:nvSpPr>
        <dsp:cNvPr id="0" name=""/>
        <dsp:cNvSpPr/>
      </dsp:nvSpPr>
      <dsp:spPr>
        <a:xfrm rot="5400000">
          <a:off x="600947" y="1574072"/>
          <a:ext cx="1767266" cy="1529004"/>
        </a:xfrm>
        <a:prstGeom prst="hexagon">
          <a:avLst>
            <a:gd name="adj" fmla="val 25000"/>
            <a:gd name="vf" fmla="val 115470"/>
          </a:avLst>
        </a:prstGeom>
        <a:solidFill>
          <a:schemeClr val="accent5">
            <a:hueOff val="-2449905"/>
            <a:satOff val="6366"/>
            <a:lumOff val="627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a-DK" sz="1400" b="1" kern="1200" dirty="0">
              <a:solidFill>
                <a:schemeClr val="tx1"/>
              </a:solidFill>
            </a:rPr>
            <a:t>(f)</a:t>
          </a:r>
        </a:p>
        <a:p>
          <a:pPr lvl="0" algn="ctr" defTabSz="622300">
            <a:lnSpc>
              <a:spcPct val="90000"/>
            </a:lnSpc>
            <a:spcBef>
              <a:spcPct val="0"/>
            </a:spcBef>
            <a:spcAft>
              <a:spcPct val="35000"/>
            </a:spcAft>
          </a:pPr>
          <a:r>
            <a:rPr lang="da-DK" sz="1200" kern="1200" dirty="0">
              <a:solidFill>
                <a:schemeClr val="tx1"/>
              </a:solidFill>
            </a:rPr>
            <a:t>udbuddet udelukkende er rettet </a:t>
          </a:r>
          <a:r>
            <a:rPr lang="da-DK" sz="1200" kern="1200" dirty="0" smtClean="0">
              <a:solidFill>
                <a:schemeClr val="tx1"/>
              </a:solidFill>
            </a:rPr>
            <a:t>mod </a:t>
          </a:r>
          <a:r>
            <a:rPr lang="da-DK" sz="1200" kern="1200" dirty="0">
              <a:solidFill>
                <a:schemeClr val="tx1"/>
              </a:solidFill>
            </a:rPr>
            <a:t>kvalificerede investorer</a:t>
          </a:r>
        </a:p>
      </dsp:txBody>
      <dsp:txXfrm rot="-5400000">
        <a:off x="957734" y="1729630"/>
        <a:ext cx="1053692" cy="1217888"/>
      </dsp:txXfrm>
    </dsp:sp>
    <dsp:sp modelId="{82BEE1EF-952B-45A4-BC79-2E934EA26E29}">
      <dsp:nvSpPr>
        <dsp:cNvPr id="0" name=""/>
        <dsp:cNvSpPr/>
      </dsp:nvSpPr>
      <dsp:spPr>
        <a:xfrm>
          <a:off x="1657330" y="142985"/>
          <a:ext cx="1547741" cy="10603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da-DK" sz="1400" b="1" kern="1200" dirty="0">
              <a:solidFill>
                <a:schemeClr val="tx1"/>
              </a:solidFill>
            </a:rPr>
            <a:t>(a)</a:t>
          </a:r>
        </a:p>
        <a:p>
          <a:pPr lvl="0" algn="ctr" defTabSz="622300">
            <a:lnSpc>
              <a:spcPct val="90000"/>
            </a:lnSpc>
            <a:spcBef>
              <a:spcPct val="0"/>
            </a:spcBef>
            <a:spcAft>
              <a:spcPct val="35000"/>
            </a:spcAft>
          </a:pPr>
          <a:r>
            <a:rPr lang="da-DK" sz="1400" kern="1200" dirty="0">
              <a:solidFill>
                <a:schemeClr val="tx1"/>
              </a:solidFill>
            </a:rPr>
            <a:t>kryptoaktiver, som er udbudt gratis</a:t>
          </a:r>
        </a:p>
      </dsp:txBody>
      <dsp:txXfrm>
        <a:off x="1657330" y="142985"/>
        <a:ext cx="1547741" cy="1060359"/>
      </dsp:txXfrm>
    </dsp:sp>
    <dsp:sp modelId="{56E0DFC9-63AF-443C-A5D6-F276717606CA}">
      <dsp:nvSpPr>
        <dsp:cNvPr id="0" name=""/>
        <dsp:cNvSpPr/>
      </dsp:nvSpPr>
      <dsp:spPr>
        <a:xfrm rot="5400000">
          <a:off x="3989584" y="1600298"/>
          <a:ext cx="1767266" cy="1537521"/>
        </a:xfrm>
        <a:prstGeom prst="hexagon">
          <a:avLst>
            <a:gd name="adj" fmla="val 25000"/>
            <a:gd name="vf" fmla="val 115470"/>
          </a:avLst>
        </a:prstGeom>
        <a:solidFill>
          <a:schemeClr val="accent5">
            <a:hueOff val="-3674857"/>
            <a:satOff val="9550"/>
            <a:lumOff val="941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da-DK" sz="3600" kern="1200"/>
        </a:p>
      </dsp:txBody>
      <dsp:txXfrm rot="-5400000">
        <a:off x="4344053" y="1760825"/>
        <a:ext cx="1058327" cy="1216468"/>
      </dsp:txXfrm>
    </dsp:sp>
    <dsp:sp modelId="{20B86065-3FF3-4F2F-9D9F-898C223A0570}">
      <dsp:nvSpPr>
        <dsp:cNvPr id="0" name=""/>
        <dsp:cNvSpPr/>
      </dsp:nvSpPr>
      <dsp:spPr>
        <a:xfrm rot="5400000">
          <a:off x="3182168" y="3115446"/>
          <a:ext cx="1767266" cy="1537521"/>
        </a:xfrm>
        <a:prstGeom prst="hexagon">
          <a:avLst>
            <a:gd name="adj" fmla="val 25000"/>
            <a:gd name="vf" fmla="val 115470"/>
          </a:avLst>
        </a:prstGeom>
        <a:solidFill>
          <a:schemeClr val="accent5">
            <a:hueOff val="-4899810"/>
            <a:satOff val="12733"/>
            <a:lumOff val="12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2489200">
            <a:lnSpc>
              <a:spcPct val="90000"/>
            </a:lnSpc>
            <a:spcBef>
              <a:spcPct val="0"/>
            </a:spcBef>
            <a:spcAft>
              <a:spcPct val="35000"/>
            </a:spcAft>
          </a:pPr>
          <a:endParaRPr lang="da-DK" sz="5600" kern="1200" dirty="0"/>
        </a:p>
      </dsp:txBody>
      <dsp:txXfrm rot="-5400000">
        <a:off x="3536637" y="3275973"/>
        <a:ext cx="1058327" cy="1216468"/>
      </dsp:txXfrm>
    </dsp:sp>
    <dsp:sp modelId="{DD88F2E0-1215-44C3-8125-2FAF6CF3D8F0}">
      <dsp:nvSpPr>
        <dsp:cNvPr id="0" name=""/>
        <dsp:cNvSpPr/>
      </dsp:nvSpPr>
      <dsp:spPr>
        <a:xfrm>
          <a:off x="4881218" y="3354027"/>
          <a:ext cx="1972269" cy="1060359"/>
        </a:xfrm>
        <a:prstGeom prst="rect">
          <a:avLst/>
        </a:prstGeom>
        <a:noFill/>
        <a:ln>
          <a:noFill/>
        </a:ln>
        <a:effectLst/>
      </dsp:spPr>
      <dsp:style>
        <a:lnRef idx="0">
          <a:scrgbClr r="0" g="0" b="0"/>
        </a:lnRef>
        <a:fillRef idx="0">
          <a:scrgbClr r="0" g="0" b="0"/>
        </a:fillRef>
        <a:effectRef idx="0">
          <a:scrgbClr r="0" g="0" b="0"/>
        </a:effectRef>
        <a:fontRef idx="minor"/>
      </dsp:style>
    </dsp:sp>
    <dsp:sp modelId="{725CEE4F-A14C-4296-B570-5DC05932EBFE}">
      <dsp:nvSpPr>
        <dsp:cNvPr id="0" name=""/>
        <dsp:cNvSpPr/>
      </dsp:nvSpPr>
      <dsp:spPr>
        <a:xfrm rot="5400000">
          <a:off x="1521644" y="3115446"/>
          <a:ext cx="1767266" cy="1537521"/>
        </a:xfrm>
        <a:prstGeom prst="hexagon">
          <a:avLst>
            <a:gd name="adj" fmla="val 25000"/>
            <a:gd name="vf" fmla="val 115470"/>
          </a:avLst>
        </a:prstGeom>
        <a:solidFill>
          <a:schemeClr val="accent5">
            <a:hueOff val="-6124762"/>
            <a:satOff val="15916"/>
            <a:lumOff val="15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da-DK" sz="3600" kern="1200"/>
        </a:p>
      </dsp:txBody>
      <dsp:txXfrm rot="-5400000">
        <a:off x="1876113" y="3275973"/>
        <a:ext cx="1058327" cy="1216468"/>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3043238" cy="466725"/>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978275" y="0"/>
            <a:ext cx="3043238" cy="466725"/>
          </a:xfrm>
          <a:prstGeom prst="rect">
            <a:avLst/>
          </a:prstGeom>
        </p:spPr>
        <p:txBody>
          <a:bodyPr vert="horz" lIns="91440" tIns="45720" rIns="91440" bIns="45720" rtlCol="0"/>
          <a:lstStyle>
            <a:lvl1pPr algn="r">
              <a:defRPr sz="1200"/>
            </a:lvl1pPr>
          </a:lstStyle>
          <a:p>
            <a:fld id="{E57B0A22-3DBE-4742-813F-8F5610C9D3CD}" type="datetimeFigureOut">
              <a:rPr lang="da-DK" smtClean="0"/>
              <a:t>14-06-2022</a:t>
            </a:fld>
            <a:endParaRPr lang="da-DK"/>
          </a:p>
        </p:txBody>
      </p:sp>
      <p:sp>
        <p:nvSpPr>
          <p:cNvPr id="4" name="Pladsholder til slidebillede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701675" y="4479925"/>
            <a:ext cx="5619750" cy="3665538"/>
          </a:xfrm>
          <a:prstGeom prst="rect">
            <a:avLst/>
          </a:prstGeom>
        </p:spPr>
        <p:txBody>
          <a:bodyPr vert="horz" lIns="91440" tIns="45720" rIns="91440" bIns="45720" rtlCol="0"/>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842375"/>
            <a:ext cx="3043238" cy="466725"/>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978275" y="8842375"/>
            <a:ext cx="3043238" cy="466725"/>
          </a:xfrm>
          <a:prstGeom prst="rect">
            <a:avLst/>
          </a:prstGeom>
        </p:spPr>
        <p:txBody>
          <a:bodyPr vert="horz" lIns="91440" tIns="45720" rIns="91440" bIns="45720" rtlCol="0" anchor="b"/>
          <a:lstStyle>
            <a:lvl1pPr algn="r">
              <a:defRPr sz="1200"/>
            </a:lvl1pPr>
          </a:lstStyle>
          <a:p>
            <a:fld id="{F11DD8DA-3687-48F2-A2D5-1BE132A103B4}" type="slidenum">
              <a:rPr lang="da-DK" smtClean="0"/>
              <a:t>‹nr.›</a:t>
            </a:fld>
            <a:endParaRPr lang="da-DK"/>
          </a:p>
        </p:txBody>
      </p:sp>
    </p:spTree>
    <p:extLst>
      <p:ext uri="{BB962C8B-B14F-4D97-AF65-F5344CB8AC3E}">
        <p14:creationId xmlns:p14="http://schemas.microsoft.com/office/powerpoint/2010/main" val="16722725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F11DD8DA-3687-48F2-A2D5-1BE132A103B4}" type="slidenum">
              <a:rPr lang="da-DK" smtClean="0"/>
              <a:t>1</a:t>
            </a:fld>
            <a:endParaRPr lang="da-DK"/>
          </a:p>
        </p:txBody>
      </p:sp>
    </p:spTree>
    <p:extLst>
      <p:ext uri="{BB962C8B-B14F-4D97-AF65-F5344CB8AC3E}">
        <p14:creationId xmlns:p14="http://schemas.microsoft.com/office/powerpoint/2010/main" val="25107826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11DD8DA-3687-48F2-A2D5-1BE132A103B4}" type="slidenum">
              <a:rPr lang="da-DK" smtClean="0"/>
              <a:t>11</a:t>
            </a:fld>
            <a:endParaRPr lang="da-DK"/>
          </a:p>
        </p:txBody>
      </p:sp>
    </p:spTree>
    <p:extLst>
      <p:ext uri="{BB962C8B-B14F-4D97-AF65-F5344CB8AC3E}">
        <p14:creationId xmlns:p14="http://schemas.microsoft.com/office/powerpoint/2010/main" val="69270532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3DCC5586-56DE-42E9-AE8C-AF18B1C5F321}" type="slidenum">
              <a:rPr lang="da-DK" smtClean="0"/>
              <a:t>13</a:t>
            </a:fld>
            <a:endParaRPr lang="da-DK"/>
          </a:p>
        </p:txBody>
      </p:sp>
    </p:spTree>
    <p:extLst>
      <p:ext uri="{BB962C8B-B14F-4D97-AF65-F5344CB8AC3E}">
        <p14:creationId xmlns:p14="http://schemas.microsoft.com/office/powerpoint/2010/main" val="38376793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lidenummer 3"/>
          <p:cNvSpPr>
            <a:spLocks noGrp="1"/>
          </p:cNvSpPr>
          <p:nvPr>
            <p:ph type="sldNum" sz="quarter" idx="10"/>
          </p:nvPr>
        </p:nvSpPr>
        <p:spPr/>
        <p:txBody>
          <a:bodyPr/>
          <a:lstStyle/>
          <a:p>
            <a:fld id="{F11DD8DA-3687-48F2-A2D5-1BE132A103B4}" type="slidenum">
              <a:rPr lang="da-DK" smtClean="0"/>
              <a:t>14</a:t>
            </a:fld>
            <a:endParaRPr lang="da-DK"/>
          </a:p>
        </p:txBody>
      </p:sp>
    </p:spTree>
    <p:extLst>
      <p:ext uri="{BB962C8B-B14F-4D97-AF65-F5344CB8AC3E}">
        <p14:creationId xmlns:p14="http://schemas.microsoft.com/office/powerpoint/2010/main" val="40591916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i="0" dirty="0" smtClean="0"/>
              <a:t>Selvom</a:t>
            </a:r>
            <a:r>
              <a:rPr lang="da-DK" i="0" baseline="0" dirty="0" smtClean="0"/>
              <a:t> vi er et </a:t>
            </a:r>
            <a:r>
              <a:rPr lang="da-DK" i="0" baseline="0" dirty="0" err="1" smtClean="0"/>
              <a:t>tech</a:t>
            </a:r>
            <a:r>
              <a:rPr lang="da-DK" i="0" baseline="0" dirty="0" smtClean="0"/>
              <a:t>-venligt </a:t>
            </a:r>
            <a:r>
              <a:rPr lang="da-DK" i="0" baseline="0" dirty="0" err="1" smtClean="0"/>
              <a:t>fintech</a:t>
            </a:r>
            <a:r>
              <a:rPr lang="da-DK" i="0" baseline="0" dirty="0" smtClean="0"/>
              <a:t>-team, så er vi stadig et tilsyn og derfor starter jeg også ud med en oversigt over ”nogle” af vores advarsler på området. </a:t>
            </a:r>
          </a:p>
          <a:p>
            <a:endParaRPr lang="da-DK" i="0" baseline="0" dirty="0" smtClean="0"/>
          </a:p>
          <a:p>
            <a:r>
              <a:rPr lang="da-DK" i="0" baseline="0" dirty="0" smtClean="0"/>
              <a:t>Vi har ligesom vores udenlandske kollegaer ofte advaret </a:t>
            </a:r>
            <a:r>
              <a:rPr lang="da-DK" i="0" baseline="0" dirty="0" err="1" smtClean="0"/>
              <a:t>detail</a:t>
            </a:r>
            <a:r>
              <a:rPr lang="da-DK" i="0" baseline="0" dirty="0" smtClean="0"/>
              <a:t> investorer om de risici der er forbundet med investeringer i kryptoaktiver. Til at starte med handlede advarslerne om </a:t>
            </a:r>
            <a:r>
              <a:rPr lang="da-DK" i="0" baseline="0" dirty="0" err="1" smtClean="0"/>
              <a:t>prisvolatiliteten</a:t>
            </a:r>
            <a:r>
              <a:rPr lang="da-DK" i="0" baseline="0" dirty="0" smtClean="0"/>
              <a:t> og mange af </a:t>
            </a:r>
            <a:r>
              <a:rPr lang="da-DK" i="0" baseline="0" dirty="0" err="1" smtClean="0"/>
              <a:t>aktivernens</a:t>
            </a:r>
            <a:r>
              <a:rPr lang="da-DK" i="0" baseline="0" dirty="0" smtClean="0"/>
              <a:t> </a:t>
            </a:r>
            <a:r>
              <a:rPr lang="da-DK" i="0" baseline="0" dirty="0" err="1" smtClean="0"/>
              <a:t>manglenede</a:t>
            </a:r>
            <a:r>
              <a:rPr lang="da-DK" i="0" baseline="0" dirty="0" smtClean="0"/>
              <a:t> indre værdi. De seneste år har advarslerne dog også handlet om at kriminelle har brugt de mange historier om store gevinster til at svindle borgere rundt om i verden – og desværre også i Danmark. Det er for mig at se, ikke et </a:t>
            </a:r>
            <a:r>
              <a:rPr lang="da-DK" i="0" baseline="0" dirty="0" err="1" smtClean="0"/>
              <a:t>krypto</a:t>
            </a:r>
            <a:r>
              <a:rPr lang="da-DK" i="0" baseline="0" dirty="0" smtClean="0"/>
              <a:t>-problem, men et generelt samfundsproblem. Svindlere bevæger sig hen, hvor deres svindel er mest effektiv. Desværre har det her området vist sig meget lukrativt for svindlere. </a:t>
            </a:r>
          </a:p>
          <a:p>
            <a:endParaRPr lang="da-DK" i="0" baseline="0" dirty="0" smtClean="0"/>
          </a:p>
          <a:p>
            <a:r>
              <a:rPr lang="da-DK" i="0" baseline="0" dirty="0" smtClean="0"/>
              <a:t>Men med det sagt, synes jeg vi skal prøve at dykke ned i hvad den nye forordning om markeder for kryptoaktiver.</a:t>
            </a:r>
            <a:endParaRPr lang="da-DK" i="0" dirty="0"/>
          </a:p>
        </p:txBody>
      </p:sp>
      <p:sp>
        <p:nvSpPr>
          <p:cNvPr id="4" name="Pladsholder til slidenummer 3"/>
          <p:cNvSpPr>
            <a:spLocks noGrp="1"/>
          </p:cNvSpPr>
          <p:nvPr>
            <p:ph type="sldNum" sz="quarter" idx="10"/>
          </p:nvPr>
        </p:nvSpPr>
        <p:spPr/>
        <p:txBody>
          <a:bodyPr/>
          <a:lstStyle/>
          <a:p>
            <a:fld id="{023B2F3A-C8E8-4A39-8DA3-2DC3CF5A4E65}" type="slidenum">
              <a:rPr lang="da-DK" smtClean="0"/>
              <a:t>2</a:t>
            </a:fld>
            <a:endParaRPr lang="da-DK"/>
          </a:p>
        </p:txBody>
      </p:sp>
    </p:spTree>
    <p:extLst>
      <p:ext uri="{BB962C8B-B14F-4D97-AF65-F5344CB8AC3E}">
        <p14:creationId xmlns:p14="http://schemas.microsoft.com/office/powerpoint/2010/main" val="1137166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F11DD8DA-3687-48F2-A2D5-1BE132A103B4}" type="slidenum">
              <a:rPr lang="da-DK" smtClean="0"/>
              <a:t>3</a:t>
            </a:fld>
            <a:endParaRPr lang="da-DK"/>
          </a:p>
        </p:txBody>
      </p:sp>
    </p:spTree>
    <p:extLst>
      <p:ext uri="{BB962C8B-B14F-4D97-AF65-F5344CB8AC3E}">
        <p14:creationId xmlns:p14="http://schemas.microsoft.com/office/powerpoint/2010/main" val="3767230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Det</a:t>
            </a:r>
            <a:r>
              <a:rPr lang="da-DK" baseline="0" dirty="0"/>
              <a:t> er samtlige afsnit i MiCA. Jeg vil </a:t>
            </a:r>
            <a:r>
              <a:rPr lang="da-DK" baseline="0" dirty="0" smtClean="0"/>
              <a:t>IKKE komme ind på alle elementer. Jeg har forsøgt at fokusere på anvendelsesområdet, definitionerne og de regulerede aktiviteter. Jeg kommer ikke til at dykke ned i de specifikke krav, men hvis man er mere interesseret i de aspekter, så må man meget gerne række ud til mig efter konferencen.</a:t>
            </a:r>
            <a:endParaRPr lang="da-DK" dirty="0"/>
          </a:p>
        </p:txBody>
      </p:sp>
      <p:sp>
        <p:nvSpPr>
          <p:cNvPr id="4" name="Pladsholder til slidenummer 3"/>
          <p:cNvSpPr>
            <a:spLocks noGrp="1"/>
          </p:cNvSpPr>
          <p:nvPr>
            <p:ph type="sldNum" sz="quarter" idx="10"/>
          </p:nvPr>
        </p:nvSpPr>
        <p:spPr/>
        <p:txBody>
          <a:bodyPr/>
          <a:lstStyle/>
          <a:p>
            <a:fld id="{FD3C05C8-AD86-42DB-9E94-ACFF80853DB8}" type="slidenum">
              <a:rPr lang="da-DK" smtClean="0"/>
              <a:t>4</a:t>
            </a:fld>
            <a:endParaRPr lang="da-DK"/>
          </a:p>
        </p:txBody>
      </p:sp>
    </p:spTree>
    <p:extLst>
      <p:ext uri="{BB962C8B-B14F-4D97-AF65-F5344CB8AC3E}">
        <p14:creationId xmlns:p14="http://schemas.microsoft.com/office/powerpoint/2010/main" val="18417774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NEGATIV </a:t>
            </a:r>
            <a:r>
              <a:rPr lang="da-DK" dirty="0"/>
              <a:t>DEFINITION AF MiCA KRYPTOAKTIV = FINANSIELT INSTRUMENT ELLER ANDRE TRADITIONELLE AKTIVER (DÆKKET UNDER RELEVANT LOV), HVIS IKKE, MiCA. </a:t>
            </a:r>
          </a:p>
          <a:p>
            <a:endParaRPr lang="da-DK" dirty="0"/>
          </a:p>
          <a:p>
            <a:r>
              <a:rPr lang="da-DK" dirty="0"/>
              <a:t>Decentrale</a:t>
            </a:r>
            <a:r>
              <a:rPr lang="da-DK" baseline="0" dirty="0"/>
              <a:t> tjenester består at finansielle tjenesteydelser, hvor et </a:t>
            </a:r>
            <a:r>
              <a:rPr lang="da-DK" baseline="0" dirty="0" err="1"/>
              <a:t>retssubjekt</a:t>
            </a:r>
            <a:r>
              <a:rPr lang="da-DK" baseline="0" dirty="0"/>
              <a:t> ikke kan identificeres. Altså tilfælde hvor hverken juridisk eller fysisk person kan holdes til ansvar. </a:t>
            </a:r>
          </a:p>
          <a:p>
            <a:endParaRPr lang="da-DK" baseline="0" dirty="0"/>
          </a:p>
        </p:txBody>
      </p:sp>
      <p:sp>
        <p:nvSpPr>
          <p:cNvPr id="4" name="Pladsholder til slidenummer 3"/>
          <p:cNvSpPr>
            <a:spLocks noGrp="1"/>
          </p:cNvSpPr>
          <p:nvPr>
            <p:ph type="sldNum" sz="quarter" idx="10"/>
          </p:nvPr>
        </p:nvSpPr>
        <p:spPr/>
        <p:txBody>
          <a:bodyPr/>
          <a:lstStyle/>
          <a:p>
            <a:fld id="{FD3C05C8-AD86-42DB-9E94-ACFF80853DB8}" type="slidenum">
              <a:rPr lang="da-DK" smtClean="0"/>
              <a:t>5</a:t>
            </a:fld>
            <a:endParaRPr lang="da-DK"/>
          </a:p>
        </p:txBody>
      </p:sp>
    </p:spTree>
    <p:extLst>
      <p:ext uri="{BB962C8B-B14F-4D97-AF65-F5344CB8AC3E}">
        <p14:creationId xmlns:p14="http://schemas.microsoft.com/office/powerpoint/2010/main" val="2738401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b="0" dirty="0" smtClean="0"/>
              <a:t>Jeg</a:t>
            </a:r>
            <a:r>
              <a:rPr lang="da-DK" b="0" baseline="0" dirty="0" smtClean="0"/>
              <a:t> har </a:t>
            </a:r>
            <a:r>
              <a:rPr lang="da-DK" b="0" baseline="0" dirty="0" err="1" smtClean="0"/>
              <a:t>copy</a:t>
            </a:r>
            <a:r>
              <a:rPr lang="da-DK" b="0" baseline="0" dirty="0" smtClean="0"/>
              <a:t>, </a:t>
            </a:r>
            <a:r>
              <a:rPr lang="da-DK" b="0" baseline="0" dirty="0" err="1" smtClean="0"/>
              <a:t>pastet</a:t>
            </a:r>
            <a:r>
              <a:rPr lang="da-DK" b="0" baseline="0" dirty="0" smtClean="0"/>
              <a:t> en lang række definitioner på de forskellige kategorier af kryptoaktiver som MiCA arbejder med. Overordnet er definitionen på kryptoaktiver…..</a:t>
            </a:r>
          </a:p>
          <a:p>
            <a:endParaRPr lang="da-DK" b="0" baseline="0" dirty="0" smtClean="0"/>
          </a:p>
          <a:p>
            <a:r>
              <a:rPr lang="da-DK" b="0" baseline="0" dirty="0" smtClean="0"/>
              <a:t>Derfra er der en lang række under-kategorier, som afgør hvilke krav der gælder for udstedere mm.  </a:t>
            </a:r>
            <a:endParaRPr lang="da-DK" b="0" dirty="0" smtClean="0"/>
          </a:p>
          <a:p>
            <a:endParaRPr lang="da-DK" b="0" dirty="0" smtClean="0"/>
          </a:p>
          <a:p>
            <a:r>
              <a:rPr lang="da-DK" b="0" dirty="0" smtClean="0"/>
              <a:t>Til</a:t>
            </a:r>
            <a:r>
              <a:rPr lang="da-DK" b="0" baseline="0" dirty="0" smtClean="0"/>
              <a:t> venstre starter vi med finansielle instrumenter, som ikke er omfattet MiCA, men af </a:t>
            </a:r>
            <a:r>
              <a:rPr lang="da-DK" b="0" baseline="0" dirty="0" err="1" smtClean="0"/>
              <a:t>MiFiD</a:t>
            </a:r>
            <a:r>
              <a:rPr lang="da-DK" b="0" baseline="0" dirty="0" smtClean="0"/>
              <a:t> og snart også af DLT-pilot forordningen, som min kollega Gregers vil fortælle jer om lidt. </a:t>
            </a:r>
          </a:p>
          <a:p>
            <a:endParaRPr lang="da-DK" b="0" baseline="0" dirty="0" smtClean="0"/>
          </a:p>
          <a:p>
            <a:r>
              <a:rPr lang="da-DK" b="0" baseline="0" dirty="0" smtClean="0"/>
              <a:t>Derefter kommer e-penge </a:t>
            </a:r>
            <a:r>
              <a:rPr lang="da-DK" b="0" baseline="0" dirty="0" err="1" smtClean="0"/>
              <a:t>tokens</a:t>
            </a:r>
            <a:r>
              <a:rPr lang="da-DK" b="0" baseline="0" dirty="0" smtClean="0"/>
              <a:t>. E-penge kender vi, og e-penge </a:t>
            </a:r>
            <a:r>
              <a:rPr lang="da-DK" b="0" baseline="0" dirty="0" err="1" smtClean="0"/>
              <a:t>tokens</a:t>
            </a:r>
            <a:r>
              <a:rPr lang="da-DK" b="0" baseline="0" dirty="0" smtClean="0"/>
              <a:t> består bare af e-penge udstedt på en blockchain i stedet for en hvilken som helst anden type databaseinfrastruktur. </a:t>
            </a:r>
          </a:p>
          <a:p>
            <a:endParaRPr lang="da-DK" b="1" dirty="0" smtClean="0"/>
          </a:p>
        </p:txBody>
      </p:sp>
      <p:sp>
        <p:nvSpPr>
          <p:cNvPr id="4" name="Pladsholder til slidenummer 3"/>
          <p:cNvSpPr>
            <a:spLocks noGrp="1"/>
          </p:cNvSpPr>
          <p:nvPr>
            <p:ph type="sldNum" sz="quarter" idx="10"/>
          </p:nvPr>
        </p:nvSpPr>
        <p:spPr/>
        <p:txBody>
          <a:bodyPr/>
          <a:lstStyle/>
          <a:p>
            <a:fld id="{F11DD8DA-3687-48F2-A2D5-1BE132A103B4}" type="slidenum">
              <a:rPr lang="da-DK" smtClean="0"/>
              <a:t>6</a:t>
            </a:fld>
            <a:endParaRPr lang="da-DK"/>
          </a:p>
        </p:txBody>
      </p:sp>
    </p:spTree>
    <p:extLst>
      <p:ext uri="{BB962C8B-B14F-4D97-AF65-F5344CB8AC3E}">
        <p14:creationId xmlns:p14="http://schemas.microsoft.com/office/powerpoint/2010/main" val="28287147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baseline="0" dirty="0"/>
          </a:p>
        </p:txBody>
      </p:sp>
      <p:sp>
        <p:nvSpPr>
          <p:cNvPr id="4" name="Pladsholder til slidenummer 3"/>
          <p:cNvSpPr>
            <a:spLocks noGrp="1"/>
          </p:cNvSpPr>
          <p:nvPr>
            <p:ph type="sldNum" sz="quarter" idx="10"/>
          </p:nvPr>
        </p:nvSpPr>
        <p:spPr/>
        <p:txBody>
          <a:bodyPr/>
          <a:lstStyle/>
          <a:p>
            <a:fld id="{F11DD8DA-3687-48F2-A2D5-1BE132A103B4}" type="slidenum">
              <a:rPr lang="da-DK" smtClean="0"/>
              <a:t>7</a:t>
            </a:fld>
            <a:endParaRPr lang="da-DK"/>
          </a:p>
        </p:txBody>
      </p:sp>
    </p:spTree>
    <p:extLst>
      <p:ext uri="{BB962C8B-B14F-4D97-AF65-F5344CB8AC3E}">
        <p14:creationId xmlns:p14="http://schemas.microsoft.com/office/powerpoint/2010/main" val="9031589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a:t>Hvad det</a:t>
            </a:r>
            <a:r>
              <a:rPr lang="da-DK" baseline="0" dirty="0"/>
              <a:t> vil betyde for banker der er interesserede i det, er noget vi gerne vil tage en dialog om..</a:t>
            </a:r>
          </a:p>
          <a:p>
            <a:endParaRPr lang="da-DK" baseline="0" dirty="0"/>
          </a:p>
        </p:txBody>
      </p:sp>
      <p:sp>
        <p:nvSpPr>
          <p:cNvPr id="4" name="Pladsholder til slidenummer 3"/>
          <p:cNvSpPr>
            <a:spLocks noGrp="1"/>
          </p:cNvSpPr>
          <p:nvPr>
            <p:ph type="sldNum" sz="quarter" idx="10"/>
          </p:nvPr>
        </p:nvSpPr>
        <p:spPr/>
        <p:txBody>
          <a:bodyPr/>
          <a:lstStyle/>
          <a:p>
            <a:fld id="{F11DD8DA-3687-48F2-A2D5-1BE132A103B4}" type="slidenum">
              <a:rPr lang="da-DK" smtClean="0"/>
              <a:t>9</a:t>
            </a:fld>
            <a:endParaRPr lang="da-DK"/>
          </a:p>
        </p:txBody>
      </p:sp>
    </p:spTree>
    <p:extLst>
      <p:ext uri="{BB962C8B-B14F-4D97-AF65-F5344CB8AC3E}">
        <p14:creationId xmlns:p14="http://schemas.microsoft.com/office/powerpoint/2010/main" val="951880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fontAlgn="base"/>
            <a:r>
              <a:rPr lang="da-DK" sz="1200" b="0" i="0" kern="1200" dirty="0">
                <a:solidFill>
                  <a:schemeClr val="tx1"/>
                </a:solidFill>
                <a:effectLst/>
                <a:latin typeface="+mn-lt"/>
                <a:ea typeface="+mn-ea"/>
                <a:cs typeface="+mn-cs"/>
              </a:rPr>
              <a:t>Med henblik på litra a) anses kryptoaktiver ikke for at være udbudt gratis, hvis køberne skal levere eller påtager sig at levere personoplysninger til udstederen til gengæld for disse kryptoaktiver, eller hvis udstederen af disse kryptoaktiver af de potentielle indehavere af disse kryptoaktiver modtager gebyrer, provisioner, pengeydelser eller naturalieydelser til gengæld for disse kryptoaktiver fra tredjepart.</a:t>
            </a:r>
          </a:p>
          <a:p>
            <a:r>
              <a:rPr lang="da-DK" dirty="0"/>
              <a:t/>
            </a:r>
            <a:br>
              <a:rPr lang="da-DK" dirty="0"/>
            </a:br>
            <a:r>
              <a:rPr lang="da-DK" dirty="0"/>
              <a:t>d) undtaget</a:t>
            </a:r>
            <a:r>
              <a:rPr lang="da-DK" baseline="0" dirty="0"/>
              <a:t> fra prospekt</a:t>
            </a:r>
          </a:p>
          <a:p>
            <a:endParaRPr lang="da-DK" baseline="0" dirty="0"/>
          </a:p>
          <a:p>
            <a:r>
              <a:rPr lang="da-DK" baseline="0" dirty="0"/>
              <a:t>e) PSD2 og EMD2</a:t>
            </a:r>
          </a:p>
          <a:p>
            <a:endParaRPr lang="da-DK" baseline="0" dirty="0"/>
          </a:p>
          <a:p>
            <a:r>
              <a:rPr lang="da-DK" baseline="0" dirty="0"/>
              <a:t>f) Prospekt forordningen</a:t>
            </a:r>
            <a:endParaRPr lang="da-DK" dirty="0"/>
          </a:p>
        </p:txBody>
      </p:sp>
      <p:sp>
        <p:nvSpPr>
          <p:cNvPr id="4" name="Pladsholder til slidenummer 3"/>
          <p:cNvSpPr>
            <a:spLocks noGrp="1"/>
          </p:cNvSpPr>
          <p:nvPr>
            <p:ph type="sldNum" sz="quarter" idx="10"/>
          </p:nvPr>
        </p:nvSpPr>
        <p:spPr/>
        <p:txBody>
          <a:bodyPr/>
          <a:lstStyle/>
          <a:p>
            <a:fld id="{F11DD8DA-3687-48F2-A2D5-1BE132A103B4}" type="slidenum">
              <a:rPr lang="da-DK" smtClean="0"/>
              <a:t>10</a:t>
            </a:fld>
            <a:endParaRPr lang="da-DK"/>
          </a:p>
        </p:txBody>
      </p:sp>
    </p:spTree>
    <p:extLst>
      <p:ext uri="{BB962C8B-B14F-4D97-AF65-F5344CB8AC3E}">
        <p14:creationId xmlns:p14="http://schemas.microsoft.com/office/powerpoint/2010/main" val="1998180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457200" y="1785926"/>
            <a:ext cx="8229600" cy="2357454"/>
          </a:xfrm>
        </p:spPr>
        <p:txBody>
          <a:bodyPr/>
          <a:lstStyle>
            <a:lvl1pPr marL="0" indent="0">
              <a:defRPr sz="3200" b="0" i="0" baseline="0">
                <a:solidFill>
                  <a:schemeClr val="bg2"/>
                </a:solidFill>
                <a:latin typeface="Constantia" pitchFamily="18" charset="0"/>
              </a:defRPr>
            </a:lvl1pPr>
            <a:lvl2pPr>
              <a:defRPr sz="2800" b="1" i="0" baseline="0">
                <a:solidFill>
                  <a:srgbClr val="F0EDE4"/>
                </a:solidFill>
                <a:latin typeface="Constantia" pitchFamily="18" charset="0"/>
              </a:defRPr>
            </a:lvl2pPr>
          </a:lstStyle>
          <a:p>
            <a:pPr lvl="0"/>
            <a:r>
              <a:rPr lang="da-DK"/>
              <a:t>Rediger typografien i masterens</a:t>
            </a:r>
          </a:p>
        </p:txBody>
      </p:sp>
      <p:sp>
        <p:nvSpPr>
          <p:cNvPr id="6" name="Pladsholder til tekst 5"/>
          <p:cNvSpPr>
            <a:spLocks noGrp="1"/>
          </p:cNvSpPr>
          <p:nvPr>
            <p:ph type="body" sz="quarter" idx="10"/>
          </p:nvPr>
        </p:nvSpPr>
        <p:spPr>
          <a:xfrm>
            <a:off x="428596" y="4286256"/>
            <a:ext cx="8286808" cy="2071702"/>
          </a:xfrm>
        </p:spPr>
        <p:txBody>
          <a:bodyPr/>
          <a:lstStyle>
            <a:lvl1pPr marL="0" indent="0">
              <a:defRPr sz="2800" b="0" i="0" baseline="0">
                <a:solidFill>
                  <a:schemeClr val="bg2"/>
                </a:solidFill>
                <a:latin typeface="Constantia" pitchFamily="18" charset="0"/>
              </a:defRPr>
            </a:lvl1pPr>
          </a:lstStyle>
          <a:p>
            <a:pPr lvl="0"/>
            <a:r>
              <a:rPr lang="da-DK"/>
              <a:t>Rediger typografien i masterens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dirty="0"/>
              <a:t>Klik for at redigere titeltypografi i masteren</a:t>
            </a:r>
          </a:p>
        </p:txBody>
      </p:sp>
      <p:sp>
        <p:nvSpPr>
          <p:cNvPr id="3" name="Undertitel 2"/>
          <p:cNvSpPr>
            <a:spLocks noGrp="1"/>
          </p:cNvSpPr>
          <p:nvPr>
            <p:ph type="subTitle" idx="1"/>
          </p:nvPr>
        </p:nvSpPr>
        <p:spPr>
          <a:xfrm>
            <a:off x="1371600" y="3886200"/>
            <a:ext cx="6400800" cy="1752600"/>
          </a:xfrm>
        </p:spPr>
        <p:txBody>
          <a:bodyPr>
            <a:normAutofit/>
          </a:bodyPr>
          <a:lstStyle>
            <a:lvl1pPr marL="0" indent="0" algn="ctr">
              <a:buNone/>
              <a:defRPr sz="3200">
                <a:solidFill>
                  <a:srgbClr val="99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dirty="0"/>
              <a:t>Klik for at redigere undertiteltypografien i masteren</a:t>
            </a:r>
          </a:p>
        </p:txBody>
      </p:sp>
      <p:sp>
        <p:nvSpPr>
          <p:cNvPr id="9" name="Pladsholder til tekst 7"/>
          <p:cNvSpPr>
            <a:spLocks noGrp="1"/>
          </p:cNvSpPr>
          <p:nvPr>
            <p:ph type="body" sz="quarter" idx="10"/>
          </p:nvPr>
        </p:nvSpPr>
        <p:spPr>
          <a:xfrm>
            <a:off x="428596" y="6357938"/>
            <a:ext cx="8286808" cy="428625"/>
          </a:xfrm>
        </p:spPr>
        <p:txBody>
          <a:bodyPr>
            <a:noAutofit/>
          </a:bodyPr>
          <a:lstStyle>
            <a:lvl1pPr algn="r">
              <a:buNone/>
              <a:defRPr lang="da-DK" sz="2400" b="0" kern="1200" dirty="0" smtClean="0">
                <a:solidFill>
                  <a:srgbClr val="990000"/>
                </a:solidFill>
                <a:latin typeface="Constantia" pitchFamily="18" charset="0"/>
                <a:ea typeface="+mn-ea"/>
                <a:cs typeface="+mn-cs"/>
              </a:defRPr>
            </a:lvl1pPr>
          </a:lstStyle>
          <a:p>
            <a:pPr lvl="0"/>
            <a:r>
              <a:rPr lang="da-DK" dirty="0"/>
              <a:t>Klik for at redigere typografi i masteren</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a:xfrm>
            <a:off x="428596" y="542334"/>
            <a:ext cx="8229600" cy="631844"/>
          </a:xfrm>
        </p:spPr>
        <p:txBody>
          <a:bodyPr>
            <a:normAutofit/>
          </a:bodyPr>
          <a:lstStyle>
            <a:lvl1pPr>
              <a:defRPr sz="2400"/>
            </a:lvl1pPr>
          </a:lstStyle>
          <a:p>
            <a:r>
              <a:rPr lang="da-DK" dirty="0"/>
              <a:t>Klik for at redigere titeltypografi i masteren</a:t>
            </a:r>
          </a:p>
        </p:txBody>
      </p:sp>
      <p:sp>
        <p:nvSpPr>
          <p:cNvPr id="3" name="Pladsholder til indhold 2"/>
          <p:cNvSpPr>
            <a:spLocks noGrp="1"/>
          </p:cNvSpPr>
          <p:nvPr>
            <p:ph idx="1"/>
          </p:nvPr>
        </p:nvSpPr>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a:latin typeface="Arial" pitchFamily="34" charset="0"/>
                <a:cs typeface="Arial" pitchFamily="34" charset="0"/>
              </a:defRPr>
            </a:lvl3pPr>
            <a:lvl4pPr>
              <a:defRPr>
                <a:latin typeface="Arial" pitchFamily="34" charset="0"/>
                <a:cs typeface="Arial" pitchFamily="34" charset="0"/>
              </a:defRPr>
            </a:lvl4pPr>
          </a:lstStyle>
          <a:p>
            <a:pPr lvl="0"/>
            <a:r>
              <a:rPr lang="da-DK" dirty="0"/>
              <a:t>Klik for at redigere typografi i masteren</a:t>
            </a:r>
          </a:p>
          <a:p>
            <a:pPr lvl="1"/>
            <a:r>
              <a:rPr lang="da-DK" dirty="0"/>
              <a:t>Andet niveau</a:t>
            </a:r>
          </a:p>
          <a:p>
            <a:pPr lvl="2"/>
            <a:r>
              <a:rPr lang="da-DK" dirty="0"/>
              <a:t>Tredje niveau</a:t>
            </a:r>
          </a:p>
          <a:p>
            <a:pPr lvl="3"/>
            <a:r>
              <a:rPr lang="da-DK" dirty="0"/>
              <a:t>Fjerde niveau</a:t>
            </a:r>
          </a:p>
        </p:txBody>
      </p:sp>
      <p:sp>
        <p:nvSpPr>
          <p:cNvPr id="7" name="Pladsholder til tekst 7"/>
          <p:cNvSpPr>
            <a:spLocks noGrp="1"/>
          </p:cNvSpPr>
          <p:nvPr>
            <p:ph type="body" sz="quarter" idx="10"/>
          </p:nvPr>
        </p:nvSpPr>
        <p:spPr>
          <a:xfrm>
            <a:off x="428596" y="6357938"/>
            <a:ext cx="8286808" cy="428625"/>
          </a:xfrm>
        </p:spPr>
        <p:txBody>
          <a:bodyPr>
            <a:noAutofit/>
          </a:bodyPr>
          <a:lstStyle>
            <a:lvl1pPr algn="r">
              <a:buNone/>
              <a:defRPr lang="da-DK" sz="2400" b="0" kern="1200" dirty="0" smtClean="0">
                <a:solidFill>
                  <a:srgbClr val="990000"/>
                </a:solidFill>
                <a:latin typeface="Constantia" pitchFamily="18" charset="0"/>
                <a:ea typeface="+mn-ea"/>
                <a:cs typeface="+mn-cs"/>
              </a:defRPr>
            </a:lvl1pPr>
          </a:lstStyle>
          <a:p>
            <a:pPr lvl="0"/>
            <a:r>
              <a:rPr lang="da-DK" dirty="0"/>
              <a:t>Klik for at redigere typografi i masteren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normAutofit/>
          </a:bodyPr>
          <a:lstStyle>
            <a:lvl1pPr algn="l">
              <a:defRPr sz="3200" b="0" cap="all"/>
            </a:lvl1pPr>
          </a:lstStyle>
          <a:p>
            <a:r>
              <a:rPr lang="da-DK" dirty="0"/>
              <a:t>Klik for at redigere titeltypografi i masteren</a:t>
            </a:r>
          </a:p>
        </p:txBody>
      </p:sp>
      <p:sp>
        <p:nvSpPr>
          <p:cNvPr id="3" name="Pladsholder til tekst 2"/>
          <p:cNvSpPr>
            <a:spLocks noGrp="1"/>
          </p:cNvSpPr>
          <p:nvPr>
            <p:ph type="body" idx="1"/>
          </p:nvPr>
        </p:nvSpPr>
        <p:spPr>
          <a:xfrm>
            <a:off x="722313" y="2906713"/>
            <a:ext cx="7772400" cy="1500187"/>
          </a:xfrm>
        </p:spPr>
        <p:txBody>
          <a:bodyPr anchor="b">
            <a:normAutofit/>
          </a:bodyPr>
          <a:lstStyle>
            <a:lvl1pPr marL="0" indent="0">
              <a:buNone/>
              <a:defRPr sz="2400" b="0">
                <a:solidFill>
                  <a:srgbClr val="99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dirty="0"/>
              <a:t>Klik for at redigere typografi i masteren</a:t>
            </a:r>
          </a:p>
        </p:txBody>
      </p:sp>
      <p:sp>
        <p:nvSpPr>
          <p:cNvPr id="7" name="Pladsholder til tekst 7"/>
          <p:cNvSpPr>
            <a:spLocks noGrp="1"/>
          </p:cNvSpPr>
          <p:nvPr>
            <p:ph type="body" sz="quarter" idx="10"/>
          </p:nvPr>
        </p:nvSpPr>
        <p:spPr>
          <a:xfrm>
            <a:off x="428596" y="6357938"/>
            <a:ext cx="8286808" cy="428625"/>
          </a:xfrm>
        </p:spPr>
        <p:txBody>
          <a:bodyPr>
            <a:noAutofit/>
          </a:bodyPr>
          <a:lstStyle>
            <a:lvl1pPr algn="r">
              <a:buNone/>
              <a:defRPr lang="da-DK" sz="2400" b="0" kern="1200" dirty="0" smtClean="0">
                <a:solidFill>
                  <a:srgbClr val="990000"/>
                </a:solidFill>
                <a:latin typeface="Constantia" pitchFamily="18" charset="0"/>
                <a:ea typeface="+mn-ea"/>
                <a:cs typeface="+mn-cs"/>
              </a:defRPr>
            </a:lvl1pPr>
          </a:lstStyle>
          <a:p>
            <a:pPr lvl="0"/>
            <a:r>
              <a:rPr lang="da-DK" dirty="0"/>
              <a:t>Klik for at redigere typografi i masteren</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Klik for at redigere titeltypografi i masteren</a:t>
            </a:r>
          </a:p>
        </p:txBody>
      </p:sp>
      <p:sp>
        <p:nvSpPr>
          <p:cNvPr id="3" name="Pladsholder til indhold 2"/>
          <p:cNvSpPr>
            <a:spLocks noGrp="1"/>
          </p:cNvSpPr>
          <p:nvPr>
            <p:ph sz="half" idx="1"/>
          </p:nvPr>
        </p:nvSpPr>
        <p:spPr>
          <a:xfrm>
            <a:off x="457200" y="1214422"/>
            <a:ext cx="4038600" cy="4911741"/>
          </a:xfrm>
        </p:spPr>
        <p:txBody>
          <a:bodyPr/>
          <a:lstStyle>
            <a:lvl1pPr>
              <a:defRPr sz="2000"/>
            </a:lvl1pPr>
            <a:lvl2pPr>
              <a:defRPr sz="1800"/>
            </a:lvl2pPr>
            <a:lvl3pPr>
              <a:defRPr sz="1600"/>
            </a:lvl3pPr>
            <a:lvl4pPr>
              <a:defRPr sz="1200"/>
            </a:lvl4pPr>
            <a:lvl5pPr>
              <a:defRPr sz="1800"/>
            </a:lvl5pPr>
            <a:lvl6pPr>
              <a:defRPr sz="1800"/>
            </a:lvl6pPr>
            <a:lvl7pPr>
              <a:defRPr sz="1800"/>
            </a:lvl7pPr>
            <a:lvl8pPr>
              <a:defRPr sz="1800"/>
            </a:lvl8pPr>
            <a:lvl9pPr>
              <a:defRPr sz="1800"/>
            </a:lvl9pPr>
          </a:lstStyle>
          <a:p>
            <a:pPr lvl="0"/>
            <a:r>
              <a:rPr lang="da-DK" dirty="0"/>
              <a:t>Klik for at redigere typografi i masteren</a:t>
            </a:r>
          </a:p>
          <a:p>
            <a:pPr lvl="1"/>
            <a:r>
              <a:rPr lang="da-DK" dirty="0"/>
              <a:t>Andet niveau</a:t>
            </a:r>
          </a:p>
          <a:p>
            <a:pPr lvl="2"/>
            <a:r>
              <a:rPr lang="da-DK" dirty="0"/>
              <a:t>Tredje niveau</a:t>
            </a:r>
          </a:p>
          <a:p>
            <a:pPr lvl="3"/>
            <a:r>
              <a:rPr lang="da-DK" dirty="0"/>
              <a:t>Fjerde niveau</a:t>
            </a:r>
          </a:p>
        </p:txBody>
      </p:sp>
      <p:sp>
        <p:nvSpPr>
          <p:cNvPr id="4" name="Pladsholder til indhold 3"/>
          <p:cNvSpPr>
            <a:spLocks noGrp="1"/>
          </p:cNvSpPr>
          <p:nvPr>
            <p:ph sz="half" idx="2"/>
          </p:nvPr>
        </p:nvSpPr>
        <p:spPr>
          <a:xfrm>
            <a:off x="4648200" y="1214422"/>
            <a:ext cx="4038600" cy="4911741"/>
          </a:xfrm>
        </p:spPr>
        <p:txBody>
          <a:bodyPr/>
          <a:lstStyle>
            <a:lvl1pPr>
              <a:defRPr lang="da-DK" sz="2000" kern="1200" dirty="0" smtClean="0">
                <a:solidFill>
                  <a:schemeClr val="tx1"/>
                </a:solidFill>
                <a:latin typeface="Arial" pitchFamily="34" charset="0"/>
                <a:ea typeface="+mn-ea"/>
                <a:cs typeface="Arial" pitchFamily="34" charset="0"/>
              </a:defRPr>
            </a:lvl1pPr>
            <a:lvl2pPr>
              <a:defRPr lang="da-DK" sz="1800" kern="1200" dirty="0" smtClean="0">
                <a:solidFill>
                  <a:schemeClr val="tx1"/>
                </a:solidFill>
                <a:latin typeface="Arial" pitchFamily="34" charset="0"/>
                <a:ea typeface="+mn-ea"/>
                <a:cs typeface="Arial" pitchFamily="34" charset="0"/>
              </a:defRPr>
            </a:lvl2pPr>
            <a:lvl3pPr>
              <a:defRPr lang="da-DK" sz="1600" kern="1200" dirty="0" smtClean="0">
                <a:solidFill>
                  <a:schemeClr val="tx1"/>
                </a:solidFill>
                <a:latin typeface="Arial" pitchFamily="34" charset="0"/>
                <a:ea typeface="+mn-ea"/>
                <a:cs typeface="Arial" pitchFamily="34" charset="0"/>
              </a:defRPr>
            </a:lvl3pPr>
            <a:lvl4pPr>
              <a:defRPr lang="da-DK" sz="1200" kern="1200" dirty="0" smtClean="0">
                <a:solidFill>
                  <a:schemeClr val="tx1"/>
                </a:solidFill>
                <a:latin typeface="Arial" pitchFamily="34" charset="0"/>
                <a:ea typeface="+mn-ea"/>
                <a:cs typeface="Arial" pitchFamily="34" charset="0"/>
              </a:defRPr>
            </a:lvl4pPr>
            <a:lvl5pPr>
              <a:defRPr sz="1800"/>
            </a:lvl5pPr>
            <a:lvl6pPr>
              <a:defRPr sz="1800"/>
            </a:lvl6pPr>
            <a:lvl7pPr>
              <a:defRPr sz="1800"/>
            </a:lvl7pPr>
            <a:lvl8pPr>
              <a:defRPr sz="1800"/>
            </a:lvl8pPr>
            <a:lvl9pPr>
              <a:defRPr sz="1800"/>
            </a:lvl9pPr>
          </a:lstStyle>
          <a:p>
            <a:pPr marL="342900" lvl="0" indent="-342900" algn="l" defTabSz="914400" rtl="0" eaLnBrk="1" latinLnBrk="0" hangingPunct="1">
              <a:spcBef>
                <a:spcPct val="20000"/>
              </a:spcBef>
              <a:buClr>
                <a:srgbClr val="990000"/>
              </a:buClr>
              <a:buFont typeface="Arial" pitchFamily="34" charset="0"/>
              <a:buChar char="•"/>
              <a:tabLst/>
            </a:pPr>
            <a:r>
              <a:rPr lang="da-DK" dirty="0"/>
              <a:t>Klik for at redigere typografi i masteren</a:t>
            </a:r>
          </a:p>
          <a:p>
            <a:pPr marL="742950" lvl="1" indent="-285750" algn="l" defTabSz="914400" rtl="0" eaLnBrk="1" latinLnBrk="0" hangingPunct="1">
              <a:spcBef>
                <a:spcPct val="20000"/>
              </a:spcBef>
              <a:buClr>
                <a:srgbClr val="990000"/>
              </a:buClr>
              <a:buSzPct val="75000"/>
              <a:buFont typeface="Wingdings" pitchFamily="2" charset="2"/>
              <a:buChar char="§"/>
            </a:pPr>
            <a:r>
              <a:rPr lang="da-DK" dirty="0"/>
              <a:t>Andet niveau</a:t>
            </a:r>
          </a:p>
          <a:p>
            <a:pPr lvl="2"/>
            <a:r>
              <a:rPr lang="da-DK" dirty="0"/>
              <a:t>Tredje niveau</a:t>
            </a:r>
          </a:p>
          <a:p>
            <a:pPr lvl="3"/>
            <a:r>
              <a:rPr lang="da-DK" dirty="0"/>
              <a:t>Fjerde niveau</a:t>
            </a:r>
          </a:p>
        </p:txBody>
      </p:sp>
      <p:sp>
        <p:nvSpPr>
          <p:cNvPr id="8" name="Pladsholder til tekst 7"/>
          <p:cNvSpPr>
            <a:spLocks noGrp="1"/>
          </p:cNvSpPr>
          <p:nvPr>
            <p:ph type="body" sz="quarter" idx="10"/>
          </p:nvPr>
        </p:nvSpPr>
        <p:spPr>
          <a:xfrm>
            <a:off x="428596" y="6357938"/>
            <a:ext cx="8286808" cy="428625"/>
          </a:xfrm>
        </p:spPr>
        <p:txBody>
          <a:bodyPr>
            <a:noAutofit/>
          </a:bodyPr>
          <a:lstStyle>
            <a:lvl1pPr algn="r">
              <a:buNone/>
              <a:defRPr lang="da-DK" sz="2400" b="0" kern="1200" dirty="0" smtClean="0">
                <a:solidFill>
                  <a:srgbClr val="990000"/>
                </a:solidFill>
                <a:latin typeface="Constantia" pitchFamily="18" charset="0"/>
                <a:ea typeface="+mn-ea"/>
                <a:cs typeface="+mn-cs"/>
              </a:defRPr>
            </a:lvl1pPr>
          </a:lstStyle>
          <a:p>
            <a:pPr lvl="0"/>
            <a:r>
              <a:rPr lang="da-DK" dirty="0"/>
              <a:t>Klik for at redigere typografi i masteren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dirty="0"/>
              <a:t>Klik for at redigere titeltypografi i masteren</a:t>
            </a:r>
          </a:p>
        </p:txBody>
      </p:sp>
      <p:sp>
        <p:nvSpPr>
          <p:cNvPr id="3" name="Pladsholder til tekst 2"/>
          <p:cNvSpPr>
            <a:spLocks noGrp="1"/>
          </p:cNvSpPr>
          <p:nvPr>
            <p:ph type="body" idx="1"/>
          </p:nvPr>
        </p:nvSpPr>
        <p:spPr>
          <a:xfrm>
            <a:off x="457200" y="1214423"/>
            <a:ext cx="4040188" cy="714380"/>
          </a:xfrm>
        </p:spPr>
        <p:txBody>
          <a:bodyPr anchor="b">
            <a:noAutofit/>
          </a:bodyPr>
          <a:lstStyle>
            <a:lvl1pPr marL="0" indent="0">
              <a:buNone/>
              <a:defRPr sz="2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a:t>Klik for at redigere typografi i masteren</a:t>
            </a:r>
          </a:p>
        </p:txBody>
      </p:sp>
      <p:sp>
        <p:nvSpPr>
          <p:cNvPr id="4" name="Pladsholder til indhold 3"/>
          <p:cNvSpPr>
            <a:spLocks noGrp="1"/>
          </p:cNvSpPr>
          <p:nvPr>
            <p:ph sz="half" idx="2"/>
          </p:nvPr>
        </p:nvSpPr>
        <p:spPr>
          <a:xfrm>
            <a:off x="457200" y="2000240"/>
            <a:ext cx="4040188" cy="4125923"/>
          </a:xfrm>
        </p:spPr>
        <p:txBody>
          <a:bodyPr/>
          <a:lstStyle>
            <a:lvl1pPr>
              <a:defRPr sz="2000"/>
            </a:lvl1pPr>
            <a:lvl2pPr>
              <a:defRPr sz="1800"/>
            </a:lvl2pPr>
            <a:lvl3pPr>
              <a:defRPr sz="1600"/>
            </a:lvl3pPr>
            <a:lvl4pPr>
              <a:defRPr sz="1200"/>
            </a:lvl4pPr>
            <a:lvl5pPr>
              <a:defRPr sz="1600"/>
            </a:lvl5pPr>
            <a:lvl6pPr>
              <a:defRPr sz="1600"/>
            </a:lvl6pPr>
            <a:lvl7pPr>
              <a:defRPr sz="1600"/>
            </a:lvl7pPr>
            <a:lvl8pPr>
              <a:defRPr sz="1600"/>
            </a:lvl8pPr>
            <a:lvl9pPr>
              <a:defRPr sz="1600"/>
            </a:lvl9pPr>
          </a:lstStyle>
          <a:p>
            <a:pPr lvl="0"/>
            <a:r>
              <a:rPr lang="da-DK" dirty="0"/>
              <a:t>Klik for at redigere typografi i masteren</a:t>
            </a:r>
          </a:p>
          <a:p>
            <a:pPr lvl="1"/>
            <a:r>
              <a:rPr lang="da-DK" dirty="0"/>
              <a:t>Andet niveau</a:t>
            </a:r>
          </a:p>
          <a:p>
            <a:pPr lvl="2"/>
            <a:r>
              <a:rPr lang="da-DK" dirty="0"/>
              <a:t>Tredje niveau</a:t>
            </a:r>
          </a:p>
          <a:p>
            <a:pPr lvl="3"/>
            <a:r>
              <a:rPr lang="da-DK" dirty="0"/>
              <a:t>Fjerde niveau</a:t>
            </a:r>
          </a:p>
        </p:txBody>
      </p:sp>
      <p:sp>
        <p:nvSpPr>
          <p:cNvPr id="5" name="Pladsholder til tekst 4"/>
          <p:cNvSpPr>
            <a:spLocks noGrp="1"/>
          </p:cNvSpPr>
          <p:nvPr>
            <p:ph type="body" sz="quarter" idx="3"/>
          </p:nvPr>
        </p:nvSpPr>
        <p:spPr>
          <a:xfrm>
            <a:off x="4645025" y="1214423"/>
            <a:ext cx="4041775" cy="714379"/>
          </a:xfrm>
        </p:spPr>
        <p:txBody>
          <a:bodyPr anchor="b">
            <a:noAutofit/>
          </a:bodyPr>
          <a:lstStyle>
            <a:lvl1pPr marL="0" indent="0">
              <a:buNone/>
              <a:defRPr lang="da-DK" sz="2200" b="0" kern="1200" dirty="0" smtClean="0">
                <a:solidFill>
                  <a:schemeClr val="tx1"/>
                </a:solidFill>
                <a:latin typeface="Arial" pitchFamily="34" charset="0"/>
                <a:ea typeface="+mn-ea"/>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Clr>
                <a:srgbClr val="990000"/>
              </a:buClr>
              <a:buFont typeface="Arial" pitchFamily="34" charset="0"/>
              <a:buNone/>
              <a:tabLst/>
            </a:pPr>
            <a:r>
              <a:rPr lang="da-DK" dirty="0"/>
              <a:t>Klik for at redigere typografi i masteren</a:t>
            </a:r>
          </a:p>
        </p:txBody>
      </p:sp>
      <p:sp>
        <p:nvSpPr>
          <p:cNvPr id="6" name="Pladsholder til indhold 5"/>
          <p:cNvSpPr>
            <a:spLocks noGrp="1"/>
          </p:cNvSpPr>
          <p:nvPr>
            <p:ph sz="quarter" idx="4"/>
          </p:nvPr>
        </p:nvSpPr>
        <p:spPr>
          <a:xfrm>
            <a:off x="4645025" y="2000240"/>
            <a:ext cx="4041775" cy="4125923"/>
          </a:xfrm>
        </p:spPr>
        <p:txBody>
          <a:bodyPr/>
          <a:lstStyle>
            <a:lvl1pPr>
              <a:defRPr sz="2000"/>
            </a:lvl1pPr>
            <a:lvl2pPr>
              <a:defRPr sz="1800"/>
            </a:lvl2pPr>
            <a:lvl3pPr>
              <a:defRPr lang="da-DK" sz="1600" kern="1200" dirty="0" smtClean="0">
                <a:solidFill>
                  <a:schemeClr val="tx1"/>
                </a:solidFill>
                <a:latin typeface="Arial" pitchFamily="34" charset="0"/>
                <a:ea typeface="+mn-ea"/>
                <a:cs typeface="Arial" pitchFamily="34" charset="0"/>
              </a:defRPr>
            </a:lvl3pPr>
            <a:lvl4pPr>
              <a:defRPr lang="da-DK" sz="1200" kern="1200" dirty="0" smtClean="0">
                <a:solidFill>
                  <a:schemeClr val="tx1"/>
                </a:solidFill>
                <a:latin typeface="Arial" pitchFamily="34" charset="0"/>
                <a:ea typeface="+mn-ea"/>
                <a:cs typeface="Arial" pitchFamily="34" charset="0"/>
              </a:defRPr>
            </a:lvl4pPr>
            <a:lvl5pPr>
              <a:defRPr sz="1600"/>
            </a:lvl5pPr>
            <a:lvl6pPr>
              <a:defRPr sz="1600"/>
            </a:lvl6pPr>
            <a:lvl7pPr>
              <a:defRPr sz="1600"/>
            </a:lvl7pPr>
            <a:lvl8pPr>
              <a:defRPr sz="1600"/>
            </a:lvl8pPr>
            <a:lvl9pPr>
              <a:defRPr sz="1600"/>
            </a:lvl9pPr>
          </a:lstStyle>
          <a:p>
            <a:pPr lvl="0"/>
            <a:r>
              <a:rPr lang="da-DK" dirty="0"/>
              <a:t>Klik for at redigere typografi i masteren</a:t>
            </a:r>
          </a:p>
          <a:p>
            <a:pPr lvl="1"/>
            <a:r>
              <a:rPr lang="da-DK" dirty="0"/>
              <a:t>Andet niveau</a:t>
            </a:r>
          </a:p>
          <a:p>
            <a:pPr lvl="2"/>
            <a:r>
              <a:rPr lang="da-DK" dirty="0"/>
              <a:t>Tredje niveau</a:t>
            </a:r>
          </a:p>
          <a:p>
            <a:pPr lvl="3"/>
            <a:r>
              <a:rPr lang="da-DK" dirty="0"/>
              <a:t>Fjerde niveau</a:t>
            </a:r>
          </a:p>
        </p:txBody>
      </p:sp>
      <p:sp>
        <p:nvSpPr>
          <p:cNvPr id="10" name="Pladsholder til tekst 7"/>
          <p:cNvSpPr>
            <a:spLocks noGrp="1"/>
          </p:cNvSpPr>
          <p:nvPr>
            <p:ph type="body" sz="quarter" idx="10"/>
          </p:nvPr>
        </p:nvSpPr>
        <p:spPr>
          <a:xfrm>
            <a:off x="428596" y="6357938"/>
            <a:ext cx="8286808" cy="428625"/>
          </a:xfrm>
        </p:spPr>
        <p:txBody>
          <a:bodyPr>
            <a:noAutofit/>
          </a:bodyPr>
          <a:lstStyle>
            <a:lvl1pPr algn="r">
              <a:buNone/>
              <a:defRPr lang="da-DK" sz="2400" b="0" kern="1200" dirty="0" smtClean="0">
                <a:solidFill>
                  <a:srgbClr val="990000"/>
                </a:solidFill>
                <a:latin typeface="Constantia" pitchFamily="18" charset="0"/>
                <a:ea typeface="+mn-ea"/>
                <a:cs typeface="+mn-cs"/>
              </a:defRPr>
            </a:lvl1pPr>
          </a:lstStyle>
          <a:p>
            <a:pPr lvl="0"/>
            <a:r>
              <a:rPr lang="da-DK" dirty="0"/>
              <a:t>Klik for at redigere typografi i masteren</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Klik for at redigere titeltypografi i masteren</a:t>
            </a:r>
          </a:p>
        </p:txBody>
      </p:sp>
      <p:sp>
        <p:nvSpPr>
          <p:cNvPr id="6" name="Pladsholder til tekst 7"/>
          <p:cNvSpPr>
            <a:spLocks noGrp="1"/>
          </p:cNvSpPr>
          <p:nvPr>
            <p:ph type="body" sz="quarter" idx="10"/>
          </p:nvPr>
        </p:nvSpPr>
        <p:spPr>
          <a:xfrm>
            <a:off x="428596" y="6357938"/>
            <a:ext cx="8286808" cy="428625"/>
          </a:xfrm>
        </p:spPr>
        <p:txBody>
          <a:bodyPr>
            <a:noAutofit/>
          </a:bodyPr>
          <a:lstStyle>
            <a:lvl1pPr algn="r">
              <a:buNone/>
              <a:defRPr lang="da-DK" sz="2400" b="0" kern="1200" dirty="0" smtClean="0">
                <a:solidFill>
                  <a:srgbClr val="990000"/>
                </a:solidFill>
                <a:latin typeface="Constantia" pitchFamily="18" charset="0"/>
                <a:ea typeface="+mn-ea"/>
                <a:cs typeface="+mn-cs"/>
              </a:defRPr>
            </a:lvl1pPr>
          </a:lstStyle>
          <a:p>
            <a:pPr lvl="0"/>
            <a:r>
              <a:rPr lang="da-DK" dirty="0"/>
              <a:t>Klik for at redigere typografi i masteren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 Id="rId9"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990000"/>
        </a:solidFill>
        <a:effectLst/>
      </p:bgPr>
    </p:bg>
    <p:spTree>
      <p:nvGrpSpPr>
        <p:cNvPr id="1" name=""/>
        <p:cNvGrpSpPr/>
        <p:nvPr/>
      </p:nvGrpSpPr>
      <p:grpSpPr>
        <a:xfrm>
          <a:off x="0" y="0"/>
          <a:ext cx="0" cy="0"/>
          <a:chOff x="0" y="0"/>
          <a:chExt cx="0" cy="0"/>
        </a:xfrm>
      </p:grpSpPr>
      <p:sp>
        <p:nvSpPr>
          <p:cNvPr id="3" name="Pladsholder til tekst 2"/>
          <p:cNvSpPr>
            <a:spLocks noGrp="1"/>
          </p:cNvSpPr>
          <p:nvPr>
            <p:ph type="body" idx="1"/>
          </p:nvPr>
        </p:nvSpPr>
        <p:spPr>
          <a:xfrm>
            <a:off x="457200" y="1643050"/>
            <a:ext cx="8229600" cy="2000264"/>
          </a:xfrm>
          <a:prstGeom prst="rect">
            <a:avLst/>
          </a:prstGeom>
        </p:spPr>
        <p:txBody>
          <a:bodyPr vert="horz" lIns="91440" tIns="45720" rIns="91440" bIns="45720" rtlCol="0">
            <a:normAutofit/>
          </a:bodyPr>
          <a:lstStyle/>
          <a:p>
            <a:pPr lvl="0"/>
            <a:r>
              <a:rPr lang="da-DK" dirty="0"/>
              <a:t>Klik for at redigere typografi i masteren</a:t>
            </a:r>
          </a:p>
        </p:txBody>
      </p:sp>
      <p:pic>
        <p:nvPicPr>
          <p:cNvPr id="5" name="Billede 4" descr="logo_invert2.gif"/>
          <p:cNvPicPr>
            <a:picLocks noChangeAspect="1"/>
          </p:cNvPicPr>
          <p:nvPr userDrawn="1"/>
        </p:nvPicPr>
        <p:blipFill>
          <a:blip r:embed="rId3" cstate="print"/>
          <a:stretch>
            <a:fillRect/>
          </a:stretch>
        </p:blipFill>
        <p:spPr>
          <a:xfrm>
            <a:off x="4000496" y="285728"/>
            <a:ext cx="1152000" cy="361369"/>
          </a:xfrm>
          <a:prstGeom prst="rect">
            <a:avLst/>
          </a:prstGeom>
        </p:spPr>
      </p:pic>
    </p:spTree>
  </p:cSld>
  <p:clrMap bg1="lt1" tx1="dk1" bg2="lt2" tx2="dk2" accent1="accent1" accent2="accent2" accent3="accent3" accent4="accent4" accent5="accent5" accent6="accent6" hlink="hlink" folHlink="folHlink"/>
  <p:sldLayoutIdLst>
    <p:sldLayoutId id="2147483650" r:id="rId1"/>
  </p:sldLayoutIdLst>
  <p:txStyles>
    <p:titleStyle>
      <a:lvl1pPr algn="ctr" defTabSz="914400" rtl="0" eaLnBrk="1" latinLnBrk="0" hangingPunct="1">
        <a:spcBef>
          <a:spcPct val="0"/>
        </a:spcBef>
        <a:buNone/>
        <a:defRPr lang="da-DK" sz="3200" b="1" i="0" kern="1200" baseline="0" dirty="0">
          <a:solidFill>
            <a:srgbClr val="990000"/>
          </a:solidFill>
          <a:latin typeface="Constantia" pitchFamily="18" charset="0"/>
          <a:ea typeface="+mj-ea"/>
          <a:cs typeface="+mj-cs"/>
        </a:defRPr>
      </a:lvl1pPr>
    </p:titleStyle>
    <p:bodyStyle>
      <a:lvl1pPr marL="342900" indent="-342900" algn="l" defTabSz="914400" rtl="0" eaLnBrk="1" latinLnBrk="0" hangingPunct="1">
        <a:spcBef>
          <a:spcPct val="20000"/>
        </a:spcBef>
        <a:buClr>
          <a:srgbClr val="640000"/>
        </a:buClr>
        <a:buFontTx/>
        <a:buNone/>
        <a:defRPr lang="da-DK" sz="3200" b="0" i="0" kern="1200" baseline="0" dirty="0" smtClean="0">
          <a:solidFill>
            <a:schemeClr val="bg2"/>
          </a:solidFill>
          <a:latin typeface="Constantia" pitchFamily="18" charset="0"/>
          <a:ea typeface="+mn-ea"/>
          <a:cs typeface="+mn-cs"/>
        </a:defRPr>
      </a:lvl1pPr>
      <a:lvl2pPr marL="0" indent="0" algn="l" defTabSz="914400" rtl="0" eaLnBrk="1" latinLnBrk="0" hangingPunct="1">
        <a:spcBef>
          <a:spcPct val="20000"/>
        </a:spcBef>
        <a:buClr>
          <a:srgbClr val="640000"/>
        </a:buClr>
        <a:buFontTx/>
        <a:buNone/>
        <a:defRPr lang="da-DK" sz="2000" kern="1200" baseline="0" dirty="0" smtClean="0">
          <a:solidFill>
            <a:srgbClr val="F0E1CD"/>
          </a:solidFill>
          <a:latin typeface="Arial" pitchFamily="34" charset="0"/>
          <a:ea typeface="+mn-ea"/>
          <a:cs typeface="+mn-cs"/>
        </a:defRPr>
      </a:lvl2pPr>
      <a:lvl3pPr marL="1143000" indent="-228600" algn="l" defTabSz="914400" rtl="0" eaLnBrk="1" latinLnBrk="0" hangingPunct="1">
        <a:spcBef>
          <a:spcPct val="20000"/>
        </a:spcBef>
        <a:buClr>
          <a:srgbClr val="640000"/>
        </a:buClr>
        <a:buFont typeface="Arial" pitchFamily="34" charset="0"/>
        <a:buChar char="•"/>
        <a:defRPr lang="da-DK" sz="1600" kern="1200" baseline="0" dirty="0" smtClean="0">
          <a:solidFill>
            <a:schemeClr val="tx1"/>
          </a:solidFill>
          <a:latin typeface="Arial" pitchFamily="34" charset="0"/>
          <a:ea typeface="+mn-ea"/>
          <a:cs typeface="+mn-cs"/>
        </a:defRPr>
      </a:lvl3pPr>
      <a:lvl4pPr marL="1600200" indent="-228600" algn="l" defTabSz="914400" rtl="0" eaLnBrk="1" latinLnBrk="0" hangingPunct="1">
        <a:spcBef>
          <a:spcPct val="20000"/>
        </a:spcBef>
        <a:buClr>
          <a:srgbClr val="640000"/>
        </a:buClr>
        <a:buFont typeface="Wingdings" pitchFamily="2" charset="2"/>
        <a:buChar char="§"/>
        <a:defRPr lang="da-DK" sz="1200" kern="1200" baseline="0" dirty="0" smtClean="0">
          <a:solidFill>
            <a:schemeClr val="tx1"/>
          </a:solidFill>
          <a:latin typeface="Arial" pitchFamily="34" charset="0"/>
          <a:ea typeface="+mn-ea"/>
          <a:cs typeface="+mn-cs"/>
        </a:defRPr>
      </a:lvl4pPr>
      <a:lvl5pPr marL="2057400" indent="-228600" algn="l" defTabSz="914400" rtl="0" eaLnBrk="1" latinLnBrk="0" hangingPunct="1">
        <a:spcBef>
          <a:spcPct val="20000"/>
        </a:spcBef>
        <a:buClr>
          <a:srgbClr val="640000"/>
        </a:buClr>
        <a:buFont typeface="Arial" pitchFamily="34" charset="0"/>
        <a:buChar char="»"/>
        <a:defRPr lang="da-DK" sz="1000" kern="1200" baseline="0" dirty="0">
          <a:solidFill>
            <a:schemeClr val="tx1"/>
          </a:solidFill>
          <a:latin typeface="Arial"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28596" y="631542"/>
            <a:ext cx="8229600" cy="511442"/>
          </a:xfrm>
          <a:prstGeom prst="rect">
            <a:avLst/>
          </a:prstGeom>
        </p:spPr>
        <p:txBody>
          <a:bodyPr vert="horz" lIns="91440" tIns="45720" rIns="91440" bIns="45720" rtlCol="0" anchor="ctr">
            <a:normAutofit/>
          </a:bodyPr>
          <a:lstStyle/>
          <a:p>
            <a:r>
              <a:rPr lang="da-DK" dirty="0"/>
              <a:t>Klik for at redigere titeltypografi i masteren</a:t>
            </a:r>
          </a:p>
        </p:txBody>
      </p:sp>
      <p:sp>
        <p:nvSpPr>
          <p:cNvPr id="3" name="Pladsholder til tekst 2"/>
          <p:cNvSpPr>
            <a:spLocks noGrp="1"/>
          </p:cNvSpPr>
          <p:nvPr>
            <p:ph type="body" idx="1"/>
          </p:nvPr>
        </p:nvSpPr>
        <p:spPr>
          <a:xfrm>
            <a:off x="457200" y="1214422"/>
            <a:ext cx="8229600" cy="5000660"/>
          </a:xfrm>
          <a:prstGeom prst="rect">
            <a:avLst/>
          </a:prstGeom>
        </p:spPr>
        <p:txBody>
          <a:bodyPr vert="horz" lIns="91440" tIns="45720" rIns="91440" bIns="45720" rtlCol="0">
            <a:normAutofit/>
          </a:bodyPr>
          <a:lstStyle/>
          <a:p>
            <a:pPr lvl="0"/>
            <a:r>
              <a:rPr lang="da-DK" dirty="0"/>
              <a:t>Klik for at redigere typografi i masteren</a:t>
            </a:r>
          </a:p>
          <a:p>
            <a:pPr lvl="1"/>
            <a:r>
              <a:rPr lang="da-DK" dirty="0"/>
              <a:t>Andet niveau</a:t>
            </a:r>
          </a:p>
          <a:p>
            <a:pPr lvl="2"/>
            <a:r>
              <a:rPr lang="da-DK" dirty="0"/>
              <a:t>Tredje niveau</a:t>
            </a:r>
          </a:p>
          <a:p>
            <a:pPr lvl="3"/>
            <a:r>
              <a:rPr lang="da-DK" dirty="0"/>
              <a:t>Fjerde niveau</a:t>
            </a:r>
          </a:p>
        </p:txBody>
      </p:sp>
      <p:pic>
        <p:nvPicPr>
          <p:cNvPr id="7" name="Billede 6" descr="finans_lille_rgb.jpg"/>
          <p:cNvPicPr>
            <a:picLocks noChangeAspect="1"/>
          </p:cNvPicPr>
          <p:nvPr userDrawn="1"/>
        </p:nvPicPr>
        <p:blipFill>
          <a:blip r:embed="rId9" cstate="print"/>
          <a:stretch>
            <a:fillRect/>
          </a:stretch>
        </p:blipFill>
        <p:spPr>
          <a:xfrm>
            <a:off x="4000496" y="285728"/>
            <a:ext cx="1152144" cy="359664"/>
          </a:xfrm>
          <a:prstGeom prst="rect">
            <a:avLst/>
          </a:prstGeom>
        </p:spPr>
      </p:pic>
      <p:cxnSp>
        <p:nvCxnSpPr>
          <p:cNvPr id="8" name="Lige forbindelse 7"/>
          <p:cNvCxnSpPr/>
          <p:nvPr userDrawn="1"/>
        </p:nvCxnSpPr>
        <p:spPr>
          <a:xfrm>
            <a:off x="428596" y="1139556"/>
            <a:ext cx="8215370" cy="0"/>
          </a:xfrm>
          <a:prstGeom prst="line">
            <a:avLst/>
          </a:prstGeom>
          <a:ln w="15875">
            <a:solidFill>
              <a:srgbClr val="990000"/>
            </a:solidFill>
          </a:ln>
        </p:spPr>
        <p:style>
          <a:lnRef idx="1">
            <a:schemeClr val="accent1"/>
          </a:lnRef>
          <a:fillRef idx="0">
            <a:schemeClr val="accent1"/>
          </a:fillRef>
          <a:effectRef idx="0">
            <a:schemeClr val="accent1"/>
          </a:effectRef>
          <a:fontRef idx="minor">
            <a:schemeClr val="tx1"/>
          </a:fontRef>
        </p:style>
      </p:cxnSp>
      <p:cxnSp>
        <p:nvCxnSpPr>
          <p:cNvPr id="9" name="Lige forbindelse 8"/>
          <p:cNvCxnSpPr/>
          <p:nvPr userDrawn="1"/>
        </p:nvCxnSpPr>
        <p:spPr>
          <a:xfrm>
            <a:off x="428596" y="6286520"/>
            <a:ext cx="8215370" cy="0"/>
          </a:xfrm>
          <a:prstGeom prst="line">
            <a:avLst/>
          </a:prstGeom>
          <a:ln w="15875">
            <a:solidFill>
              <a:srgbClr val="990000"/>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Lst>
  <p:txStyles>
    <p:titleStyle>
      <a:lvl1pPr marL="0" indent="0" algn="l" defTabSz="914400" rtl="0" eaLnBrk="1" latinLnBrk="0" hangingPunct="1">
        <a:spcBef>
          <a:spcPct val="0"/>
        </a:spcBef>
        <a:buNone/>
        <a:tabLst/>
        <a:defRPr sz="2400" b="0" kern="1200">
          <a:solidFill>
            <a:srgbClr val="990000"/>
          </a:solidFill>
          <a:latin typeface="Constantia" pitchFamily="18" charset="0"/>
          <a:ea typeface="+mj-ea"/>
          <a:cs typeface="+mj-cs"/>
        </a:defRPr>
      </a:lvl1pPr>
    </p:titleStyle>
    <p:bodyStyle>
      <a:lvl1pPr marL="342900" indent="-342900" algn="l" defTabSz="914400" rtl="0" eaLnBrk="1" latinLnBrk="0" hangingPunct="1">
        <a:spcBef>
          <a:spcPct val="20000"/>
        </a:spcBef>
        <a:buClr>
          <a:srgbClr val="990000"/>
        </a:buClr>
        <a:buFont typeface="Arial" pitchFamily="34" charset="0"/>
        <a:buChar char="•"/>
        <a:tabLst/>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Clr>
          <a:srgbClr val="990000"/>
        </a:buClr>
        <a:buSzPct val="75000"/>
        <a:buFont typeface="Wingdings" pitchFamily="2" charset="2"/>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SzPct val="75000"/>
        <a:buFont typeface="Wingdings" pitchFamily="2" charset="2"/>
        <a:buChar char="§"/>
        <a:defRPr sz="12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9.png"/><Relationship Id="rId7"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microsoft.com/office/2007/relationships/hdphoto" Target="../media/hdphoto2.wdp"/><Relationship Id="rId5" Type="http://schemas.openxmlformats.org/officeDocument/2006/relationships/image" Target="../media/image10.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indhold 1"/>
          <p:cNvSpPr>
            <a:spLocks noGrp="1"/>
          </p:cNvSpPr>
          <p:nvPr>
            <p:ph idx="1"/>
          </p:nvPr>
        </p:nvSpPr>
        <p:spPr/>
        <p:txBody>
          <a:bodyPr>
            <a:normAutofit/>
          </a:bodyPr>
          <a:lstStyle/>
          <a:p>
            <a:pPr algn="ctr"/>
            <a:r>
              <a:rPr lang="da-DK" sz="2800" dirty="0" smtClean="0"/>
              <a:t>Forordning om Markeder for Kryptoaktiver</a:t>
            </a:r>
          </a:p>
          <a:p>
            <a:pPr algn="ctr"/>
            <a:r>
              <a:rPr lang="da-DK" b="1" dirty="0" smtClean="0"/>
              <a:t>MiCA</a:t>
            </a:r>
          </a:p>
          <a:p>
            <a:pPr algn="ctr"/>
            <a:endParaRPr lang="da-DK" dirty="0"/>
          </a:p>
          <a:p>
            <a:pPr algn="ctr"/>
            <a:r>
              <a:rPr lang="da-DK" sz="2400" dirty="0" smtClean="0"/>
              <a:t>8. Juni 2022 </a:t>
            </a:r>
            <a:endParaRPr lang="da-DK" sz="2400" dirty="0"/>
          </a:p>
        </p:txBody>
      </p:sp>
    </p:spTree>
    <p:extLst>
      <p:ext uri="{BB962C8B-B14F-4D97-AF65-F5344CB8AC3E}">
        <p14:creationId xmlns:p14="http://schemas.microsoft.com/office/powerpoint/2010/main" val="4417824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Undtagelser for udstedere af </a:t>
            </a:r>
            <a:r>
              <a:rPr lang="da-DK" i="1" dirty="0"/>
              <a:t>”andre kryptoaktiver”</a:t>
            </a:r>
          </a:p>
        </p:txBody>
      </p:sp>
      <p:sp>
        <p:nvSpPr>
          <p:cNvPr id="4" name="Pladsholder til tekst 3"/>
          <p:cNvSpPr>
            <a:spLocks noGrp="1"/>
          </p:cNvSpPr>
          <p:nvPr>
            <p:ph type="body" sz="quarter" idx="10"/>
          </p:nvPr>
        </p:nvSpPr>
        <p:spPr/>
        <p:txBody>
          <a:bodyPr/>
          <a:lstStyle/>
          <a:p>
            <a:r>
              <a:rPr lang="da-DK" dirty="0" smtClean="0"/>
              <a:t>9</a:t>
            </a:r>
            <a:endParaRPr lang="da-DK" dirty="0"/>
          </a:p>
        </p:txBody>
      </p:sp>
      <p:graphicFrame>
        <p:nvGraphicFramePr>
          <p:cNvPr id="5" name="Diagram 4"/>
          <p:cNvGraphicFramePr/>
          <p:nvPr>
            <p:extLst>
              <p:ext uri="{D42A27DB-BD31-4B8C-83A1-F6EECF244321}">
                <p14:modId xmlns:p14="http://schemas.microsoft.com/office/powerpoint/2010/main" val="1043172292"/>
              </p:ext>
            </p:extLst>
          </p:nvPr>
        </p:nvGraphicFramePr>
        <p:xfrm>
          <a:off x="1043608" y="1397000"/>
          <a:ext cx="7344816" cy="47683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kstfelt 6"/>
          <p:cNvSpPr txBox="1"/>
          <p:nvPr/>
        </p:nvSpPr>
        <p:spPr>
          <a:xfrm>
            <a:off x="4499992" y="1556792"/>
            <a:ext cx="1224136" cy="1415772"/>
          </a:xfrm>
          <a:prstGeom prst="rect">
            <a:avLst/>
          </a:prstGeom>
          <a:noFill/>
        </p:spPr>
        <p:txBody>
          <a:bodyPr wrap="square" rtlCol="0">
            <a:spAutoFit/>
          </a:bodyPr>
          <a:lstStyle/>
          <a:p>
            <a:pPr algn="ctr"/>
            <a:r>
              <a:rPr lang="da-DK" sz="1400" b="1" dirty="0"/>
              <a:t>(b)</a:t>
            </a:r>
          </a:p>
          <a:p>
            <a:pPr algn="ctr"/>
            <a:r>
              <a:rPr lang="da-DK" sz="1200" dirty="0"/>
              <a:t>kryptoaktiver som bliver genereret automatisk som led i validering af transaktioner </a:t>
            </a:r>
          </a:p>
        </p:txBody>
      </p:sp>
      <p:sp>
        <p:nvSpPr>
          <p:cNvPr id="8" name="Tekstfelt 7"/>
          <p:cNvSpPr txBox="1"/>
          <p:nvPr/>
        </p:nvSpPr>
        <p:spPr>
          <a:xfrm>
            <a:off x="5175132" y="3058182"/>
            <a:ext cx="1440160" cy="1046440"/>
          </a:xfrm>
          <a:prstGeom prst="rect">
            <a:avLst/>
          </a:prstGeom>
          <a:noFill/>
        </p:spPr>
        <p:txBody>
          <a:bodyPr wrap="square" rtlCol="0">
            <a:spAutoFit/>
          </a:bodyPr>
          <a:lstStyle/>
          <a:p>
            <a:pPr algn="ctr"/>
            <a:r>
              <a:rPr lang="da-DK" sz="1400" b="1" dirty="0"/>
              <a:t>(c) </a:t>
            </a:r>
          </a:p>
          <a:p>
            <a:pPr algn="ctr"/>
            <a:r>
              <a:rPr lang="da-DK" sz="1200" dirty="0"/>
              <a:t>Kryptoaktiver som er unikke og ikke fungible med andre kryptoaktiver</a:t>
            </a:r>
          </a:p>
        </p:txBody>
      </p:sp>
      <p:sp>
        <p:nvSpPr>
          <p:cNvPr id="9" name="Tekstfelt 8"/>
          <p:cNvSpPr txBox="1"/>
          <p:nvPr/>
        </p:nvSpPr>
        <p:spPr>
          <a:xfrm>
            <a:off x="3354496" y="3501008"/>
            <a:ext cx="1803516" cy="400110"/>
          </a:xfrm>
          <a:prstGeom prst="rect">
            <a:avLst/>
          </a:prstGeom>
          <a:noFill/>
        </p:spPr>
        <p:txBody>
          <a:bodyPr wrap="square" rtlCol="0">
            <a:spAutoFit/>
          </a:bodyPr>
          <a:lstStyle/>
          <a:p>
            <a:pPr algn="ctr"/>
            <a:r>
              <a:rPr lang="da-DK" sz="2000" dirty="0"/>
              <a:t>Artikel 4(1)</a:t>
            </a:r>
          </a:p>
        </p:txBody>
      </p:sp>
      <p:sp>
        <p:nvSpPr>
          <p:cNvPr id="10" name="Tekstfelt 9"/>
          <p:cNvSpPr txBox="1"/>
          <p:nvPr/>
        </p:nvSpPr>
        <p:spPr>
          <a:xfrm>
            <a:off x="4354318" y="4670588"/>
            <a:ext cx="1515484" cy="1323439"/>
          </a:xfrm>
          <a:prstGeom prst="rect">
            <a:avLst/>
          </a:prstGeom>
          <a:noFill/>
        </p:spPr>
        <p:txBody>
          <a:bodyPr wrap="square" rtlCol="0">
            <a:spAutoFit/>
          </a:bodyPr>
          <a:lstStyle/>
          <a:p>
            <a:pPr lvl="0" algn="ctr"/>
            <a:r>
              <a:rPr lang="da-DK" sz="1400" b="1" dirty="0"/>
              <a:t>(d)</a:t>
            </a:r>
          </a:p>
          <a:p>
            <a:pPr lvl="0" algn="ctr"/>
            <a:r>
              <a:rPr lang="da-DK" sz="1200" dirty="0"/>
              <a:t>udbydes til færre end 150 fysiske eller juridiske personer pr. medlemsstat</a:t>
            </a:r>
          </a:p>
          <a:p>
            <a:endParaRPr lang="da-DK" dirty="0"/>
          </a:p>
        </p:txBody>
      </p:sp>
      <p:sp>
        <p:nvSpPr>
          <p:cNvPr id="11" name="Tekstfelt 10"/>
          <p:cNvSpPr txBox="1"/>
          <p:nvPr/>
        </p:nvSpPr>
        <p:spPr>
          <a:xfrm>
            <a:off x="2700944" y="4564285"/>
            <a:ext cx="1556462" cy="1708160"/>
          </a:xfrm>
          <a:prstGeom prst="rect">
            <a:avLst/>
          </a:prstGeom>
          <a:noFill/>
        </p:spPr>
        <p:txBody>
          <a:bodyPr wrap="square" rtlCol="0">
            <a:spAutoFit/>
          </a:bodyPr>
          <a:lstStyle/>
          <a:p>
            <a:pPr algn="ctr" fontAlgn="base"/>
            <a:r>
              <a:rPr lang="da-DK" sz="1400" b="1" dirty="0"/>
              <a:t>(e)</a:t>
            </a:r>
          </a:p>
          <a:p>
            <a:pPr algn="ctr" fontAlgn="base"/>
            <a:r>
              <a:rPr lang="da-DK" sz="1100" dirty="0"/>
              <a:t>den samlede værdi af et udbud til offentligheden ikke overstiger 1 000 000 EUR over en periode på 12 måneder</a:t>
            </a:r>
          </a:p>
          <a:p>
            <a:r>
              <a:rPr lang="da-DK" dirty="0"/>
              <a:t/>
            </a:r>
            <a:br>
              <a:rPr lang="da-DK" dirty="0"/>
            </a:br>
            <a:endParaRPr lang="da-DK" dirty="0"/>
          </a:p>
        </p:txBody>
      </p:sp>
    </p:spTree>
    <p:extLst>
      <p:ext uri="{BB962C8B-B14F-4D97-AF65-F5344CB8AC3E}">
        <p14:creationId xmlns:p14="http://schemas.microsoft.com/office/powerpoint/2010/main" val="42880198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Informationsforpligtigelser for udstedere</a:t>
            </a:r>
          </a:p>
        </p:txBody>
      </p:sp>
      <p:sp>
        <p:nvSpPr>
          <p:cNvPr id="4" name="Pladsholder til tekst 3"/>
          <p:cNvSpPr>
            <a:spLocks noGrp="1"/>
          </p:cNvSpPr>
          <p:nvPr>
            <p:ph type="body" sz="quarter" idx="10"/>
          </p:nvPr>
        </p:nvSpPr>
        <p:spPr/>
        <p:txBody>
          <a:bodyPr/>
          <a:lstStyle/>
          <a:p>
            <a:r>
              <a:rPr lang="da-DK" dirty="0" smtClean="0"/>
              <a:t>10</a:t>
            </a:r>
            <a:endParaRPr lang="da-DK" dirty="0"/>
          </a:p>
        </p:txBody>
      </p:sp>
      <p:sp>
        <p:nvSpPr>
          <p:cNvPr id="5" name="Afrundet rektangel 4"/>
          <p:cNvSpPr/>
          <p:nvPr/>
        </p:nvSpPr>
        <p:spPr>
          <a:xfrm>
            <a:off x="428596" y="1340768"/>
            <a:ext cx="8229600" cy="4824536"/>
          </a:xfrm>
          <a:prstGeom prst="roundRect">
            <a:avLst/>
          </a:prstGeom>
          <a:solidFill>
            <a:srgbClr val="FFF4E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Tekstfelt 5"/>
          <p:cNvSpPr txBox="1"/>
          <p:nvPr/>
        </p:nvSpPr>
        <p:spPr>
          <a:xfrm>
            <a:off x="408028" y="1484784"/>
            <a:ext cx="8229600" cy="369332"/>
          </a:xfrm>
          <a:prstGeom prst="rect">
            <a:avLst/>
          </a:prstGeom>
          <a:noFill/>
        </p:spPr>
        <p:txBody>
          <a:bodyPr wrap="square" rtlCol="0">
            <a:spAutoFit/>
          </a:bodyPr>
          <a:lstStyle/>
          <a:p>
            <a:pPr algn="ctr"/>
            <a:r>
              <a:rPr lang="da-DK" b="1" dirty="0"/>
              <a:t>Informationsforpligtigelser</a:t>
            </a:r>
          </a:p>
        </p:txBody>
      </p:sp>
      <p:sp>
        <p:nvSpPr>
          <p:cNvPr id="7" name="Afrundet rektangel 6"/>
          <p:cNvSpPr/>
          <p:nvPr/>
        </p:nvSpPr>
        <p:spPr>
          <a:xfrm>
            <a:off x="728346" y="1927120"/>
            <a:ext cx="2232248" cy="4022160"/>
          </a:xfrm>
          <a:prstGeom prst="roundRect">
            <a:avLst/>
          </a:prstGeom>
          <a:solidFill>
            <a:srgbClr val="F2F2F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Afrundet rektangel 7"/>
          <p:cNvSpPr/>
          <p:nvPr/>
        </p:nvSpPr>
        <p:spPr>
          <a:xfrm>
            <a:off x="3341100" y="1916832"/>
            <a:ext cx="2232248" cy="4032448"/>
          </a:xfrm>
          <a:prstGeom prst="roundRect">
            <a:avLst/>
          </a:prstGeom>
          <a:solidFill>
            <a:srgbClr val="F2F2F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9" name="Afrundet rektangel 8"/>
          <p:cNvSpPr/>
          <p:nvPr/>
        </p:nvSpPr>
        <p:spPr>
          <a:xfrm>
            <a:off x="5931022" y="1927120"/>
            <a:ext cx="2232248" cy="4032448"/>
          </a:xfrm>
          <a:prstGeom prst="roundRect">
            <a:avLst/>
          </a:prstGeom>
          <a:solidFill>
            <a:srgbClr val="F2F2F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0" name="Tekstfelt 9"/>
          <p:cNvSpPr txBox="1"/>
          <p:nvPr/>
        </p:nvSpPr>
        <p:spPr>
          <a:xfrm>
            <a:off x="728346" y="2046750"/>
            <a:ext cx="2299858" cy="338554"/>
          </a:xfrm>
          <a:prstGeom prst="rect">
            <a:avLst/>
          </a:prstGeom>
          <a:noFill/>
        </p:spPr>
        <p:txBody>
          <a:bodyPr wrap="square" rtlCol="0">
            <a:spAutoFit/>
          </a:bodyPr>
          <a:lstStyle/>
          <a:p>
            <a:pPr algn="ctr"/>
            <a:r>
              <a:rPr lang="da-DK" sz="1600" b="1" dirty="0"/>
              <a:t>WHITE PAPER</a:t>
            </a:r>
          </a:p>
        </p:txBody>
      </p:sp>
      <p:sp>
        <p:nvSpPr>
          <p:cNvPr id="11" name="Tekstfelt 10"/>
          <p:cNvSpPr txBox="1"/>
          <p:nvPr/>
        </p:nvSpPr>
        <p:spPr>
          <a:xfrm>
            <a:off x="3307697" y="2046750"/>
            <a:ext cx="2253390" cy="338554"/>
          </a:xfrm>
          <a:prstGeom prst="rect">
            <a:avLst/>
          </a:prstGeom>
          <a:noFill/>
        </p:spPr>
        <p:txBody>
          <a:bodyPr wrap="square" rtlCol="0">
            <a:spAutoFit/>
          </a:bodyPr>
          <a:lstStyle/>
          <a:p>
            <a:pPr algn="ctr"/>
            <a:r>
              <a:rPr lang="da-DK" sz="1600" b="1" dirty="0"/>
              <a:t>MARKEDSFØRING</a:t>
            </a:r>
          </a:p>
        </p:txBody>
      </p:sp>
      <p:sp>
        <p:nvSpPr>
          <p:cNvPr id="12" name="Tekstfelt 11"/>
          <p:cNvSpPr txBox="1"/>
          <p:nvPr/>
        </p:nvSpPr>
        <p:spPr>
          <a:xfrm>
            <a:off x="5903930" y="2046750"/>
            <a:ext cx="2253390" cy="338554"/>
          </a:xfrm>
          <a:prstGeom prst="rect">
            <a:avLst/>
          </a:prstGeom>
          <a:noFill/>
        </p:spPr>
        <p:txBody>
          <a:bodyPr wrap="square" rtlCol="0">
            <a:spAutoFit/>
          </a:bodyPr>
          <a:lstStyle/>
          <a:p>
            <a:pPr algn="ctr"/>
            <a:r>
              <a:rPr lang="da-DK" sz="1600" b="1" dirty="0"/>
              <a:t>NOTIFIKATIONER</a:t>
            </a:r>
          </a:p>
        </p:txBody>
      </p:sp>
      <p:sp>
        <p:nvSpPr>
          <p:cNvPr id="13" name="Tekstfelt 12"/>
          <p:cNvSpPr txBox="1"/>
          <p:nvPr/>
        </p:nvSpPr>
        <p:spPr>
          <a:xfrm>
            <a:off x="707941" y="2286160"/>
            <a:ext cx="2259478" cy="2169825"/>
          </a:xfrm>
          <a:prstGeom prst="rect">
            <a:avLst/>
          </a:prstGeom>
          <a:noFill/>
        </p:spPr>
        <p:txBody>
          <a:bodyPr wrap="square" rtlCol="0">
            <a:spAutoFit/>
          </a:bodyPr>
          <a:lstStyle/>
          <a:p>
            <a:pPr marL="228600" indent="-228600">
              <a:buAutoNum type="alphaLcParenBoth"/>
            </a:pPr>
            <a:endParaRPr lang="en-US" sz="800" dirty="0"/>
          </a:p>
          <a:p>
            <a:pPr marL="228600" indent="-228600">
              <a:buAutoNum type="alphaLcParenBoth"/>
            </a:pPr>
            <a:endParaRPr lang="en-US" sz="1000" dirty="0"/>
          </a:p>
          <a:p>
            <a:pPr algn="ctr"/>
            <a:r>
              <a:rPr lang="en-US" sz="1300" dirty="0" err="1" smtClean="0"/>
              <a:t>En</a:t>
            </a:r>
            <a:r>
              <a:rPr lang="en-US" sz="1300" dirty="0" smtClean="0"/>
              <a:t> </a:t>
            </a:r>
            <a:r>
              <a:rPr lang="en-US" sz="1300" dirty="0" err="1" smtClean="0"/>
              <a:t>deltaljeret</a:t>
            </a:r>
            <a:r>
              <a:rPr lang="en-US" sz="1300" dirty="0" smtClean="0"/>
              <a:t> </a:t>
            </a:r>
            <a:r>
              <a:rPr lang="en-US" sz="1300" dirty="0" err="1" smtClean="0"/>
              <a:t>beskrivelse</a:t>
            </a:r>
            <a:r>
              <a:rPr lang="en-US" sz="1300" dirty="0" smtClean="0"/>
              <a:t> </a:t>
            </a:r>
            <a:r>
              <a:rPr lang="en-US" sz="1300" dirty="0" err="1" smtClean="0"/>
              <a:t>af</a:t>
            </a:r>
            <a:r>
              <a:rPr lang="en-US" sz="1300" dirty="0" smtClean="0"/>
              <a:t> </a:t>
            </a:r>
            <a:r>
              <a:rPr lang="en-US" sz="1300" dirty="0" err="1" smtClean="0"/>
              <a:t>udstederen</a:t>
            </a:r>
            <a:r>
              <a:rPr lang="en-US" sz="1300" dirty="0" smtClean="0"/>
              <a:t> </a:t>
            </a:r>
            <a:r>
              <a:rPr lang="en-US" sz="1300" dirty="0" err="1" smtClean="0"/>
              <a:t>og</a:t>
            </a:r>
            <a:r>
              <a:rPr lang="en-US" sz="1300" dirty="0" smtClean="0"/>
              <a:t> </a:t>
            </a:r>
            <a:r>
              <a:rPr lang="en-US" sz="1300" dirty="0" err="1" smtClean="0"/>
              <a:t>andre</a:t>
            </a:r>
            <a:r>
              <a:rPr lang="en-US" sz="1300" dirty="0" smtClean="0"/>
              <a:t> </a:t>
            </a:r>
            <a:r>
              <a:rPr lang="en-US" sz="1300" dirty="0" err="1" smtClean="0"/>
              <a:t>deltagere</a:t>
            </a:r>
            <a:r>
              <a:rPr lang="en-US" sz="1300" dirty="0" smtClean="0"/>
              <a:t> I </a:t>
            </a:r>
            <a:r>
              <a:rPr lang="en-US" sz="1300" dirty="0" err="1" smtClean="0"/>
              <a:t>projektets</a:t>
            </a:r>
            <a:r>
              <a:rPr lang="en-US" sz="1300" dirty="0" smtClean="0"/>
              <a:t> design, </a:t>
            </a:r>
            <a:r>
              <a:rPr lang="en-US" sz="1300" dirty="0" err="1" smtClean="0"/>
              <a:t>udvikling</a:t>
            </a:r>
            <a:r>
              <a:rPr lang="en-US" sz="1300" dirty="0" smtClean="0"/>
              <a:t> </a:t>
            </a:r>
            <a:r>
              <a:rPr lang="en-US" sz="1300" dirty="0" err="1" smtClean="0"/>
              <a:t>og</a:t>
            </a:r>
            <a:r>
              <a:rPr lang="en-US" sz="1300" dirty="0" smtClean="0"/>
              <a:t> de </a:t>
            </a:r>
            <a:r>
              <a:rPr lang="en-US" sz="1300" dirty="0" err="1" smtClean="0"/>
              <a:t>rettigheder</a:t>
            </a:r>
            <a:r>
              <a:rPr lang="en-US" sz="1300" dirty="0" smtClean="0"/>
              <a:t> </a:t>
            </a:r>
            <a:r>
              <a:rPr lang="en-US" sz="1300" dirty="0" err="1" smtClean="0"/>
              <a:t>og</a:t>
            </a:r>
            <a:r>
              <a:rPr lang="en-US" sz="1300" dirty="0" smtClean="0"/>
              <a:t> </a:t>
            </a:r>
            <a:r>
              <a:rPr lang="en-US" sz="1300" dirty="0" err="1" smtClean="0"/>
              <a:t>forpligtigelser</a:t>
            </a:r>
            <a:r>
              <a:rPr lang="en-US" sz="1300" dirty="0" smtClean="0"/>
              <a:t>, der </a:t>
            </a:r>
            <a:r>
              <a:rPr lang="en-US" sz="1300" dirty="0" err="1" smtClean="0"/>
              <a:t>er</a:t>
            </a:r>
            <a:r>
              <a:rPr lang="en-US" sz="1300" dirty="0" smtClean="0"/>
              <a:t> </a:t>
            </a:r>
            <a:r>
              <a:rPr lang="en-US" sz="1300" dirty="0" err="1" smtClean="0"/>
              <a:t>knyttet</a:t>
            </a:r>
            <a:r>
              <a:rPr lang="en-US" sz="1300" dirty="0" smtClean="0"/>
              <a:t> </a:t>
            </a:r>
            <a:r>
              <a:rPr lang="en-US" sz="1300" dirty="0" err="1" smtClean="0"/>
              <a:t>til</a:t>
            </a:r>
            <a:r>
              <a:rPr lang="en-US" sz="1300" dirty="0" smtClean="0"/>
              <a:t> </a:t>
            </a:r>
            <a:r>
              <a:rPr lang="en-US" sz="1300" dirty="0" err="1" smtClean="0"/>
              <a:t>kryptoaktiverne</a:t>
            </a:r>
            <a:r>
              <a:rPr lang="en-US" sz="1300" dirty="0" smtClean="0"/>
              <a:t>.</a:t>
            </a:r>
            <a:endParaRPr lang="en-US" sz="1300" dirty="0"/>
          </a:p>
          <a:p>
            <a:pPr marL="228600" indent="-228600">
              <a:buAutoNum type="alphaLcParenBoth"/>
            </a:pPr>
            <a:endParaRPr lang="en-US" sz="1300" dirty="0" smtClean="0"/>
          </a:p>
          <a:p>
            <a:pPr algn="ctr"/>
            <a:r>
              <a:rPr lang="en-US" sz="1300" dirty="0" err="1" smtClean="0"/>
              <a:t>Kravene</a:t>
            </a:r>
            <a:r>
              <a:rPr lang="en-US" sz="1300" dirty="0" smtClean="0"/>
              <a:t> </a:t>
            </a:r>
            <a:r>
              <a:rPr lang="en-US" sz="1300" dirty="0" err="1" smtClean="0"/>
              <a:t>er</a:t>
            </a:r>
            <a:r>
              <a:rPr lang="en-US" sz="1300" dirty="0" smtClean="0"/>
              <a:t> </a:t>
            </a:r>
            <a:r>
              <a:rPr lang="en-US" sz="1300" dirty="0" err="1" smtClean="0"/>
              <a:t>inspirerede</a:t>
            </a:r>
            <a:r>
              <a:rPr lang="en-US" sz="1300" dirty="0" smtClean="0"/>
              <a:t> </a:t>
            </a:r>
            <a:r>
              <a:rPr lang="en-US" sz="1300" dirty="0" err="1" smtClean="0"/>
              <a:t>af</a:t>
            </a:r>
            <a:r>
              <a:rPr lang="en-US" sz="1300" dirty="0" smtClean="0"/>
              <a:t> prospektforordningen. </a:t>
            </a:r>
            <a:endParaRPr lang="en-US" sz="1300" dirty="0"/>
          </a:p>
        </p:txBody>
      </p:sp>
      <p:sp>
        <p:nvSpPr>
          <p:cNvPr id="14" name="Tekstfelt 13"/>
          <p:cNvSpPr txBox="1"/>
          <p:nvPr/>
        </p:nvSpPr>
        <p:spPr>
          <a:xfrm>
            <a:off x="3358794" y="2385304"/>
            <a:ext cx="2259478" cy="2246769"/>
          </a:xfrm>
          <a:prstGeom prst="rect">
            <a:avLst/>
          </a:prstGeom>
          <a:noFill/>
        </p:spPr>
        <p:txBody>
          <a:bodyPr wrap="square" rtlCol="0">
            <a:spAutoFit/>
          </a:bodyPr>
          <a:lstStyle/>
          <a:p>
            <a:pPr marL="228600" indent="-228600">
              <a:buAutoNum type="alphaLcParenBoth"/>
            </a:pPr>
            <a:endParaRPr lang="en-US" sz="1000" dirty="0"/>
          </a:p>
          <a:p>
            <a:pPr algn="ctr"/>
            <a:r>
              <a:rPr lang="en-US" sz="1300" dirty="0" err="1" smtClean="0"/>
              <a:t>Markedsføringen</a:t>
            </a:r>
            <a:r>
              <a:rPr lang="en-US" sz="1300" dirty="0" smtClean="0"/>
              <a:t> </a:t>
            </a:r>
            <a:r>
              <a:rPr lang="en-US" sz="1300" dirty="0" err="1" smtClean="0"/>
              <a:t>skal</a:t>
            </a:r>
            <a:r>
              <a:rPr lang="en-US" sz="1300" dirty="0"/>
              <a:t> </a:t>
            </a:r>
            <a:r>
              <a:rPr lang="en-US" sz="1300" dirty="0" err="1" smtClean="0"/>
              <a:t>være</a:t>
            </a:r>
            <a:r>
              <a:rPr lang="en-US" sz="1300" dirty="0" smtClean="0"/>
              <a:t> </a:t>
            </a:r>
            <a:r>
              <a:rPr lang="en-US" sz="1300" dirty="0" err="1" smtClean="0"/>
              <a:t>tydelig</a:t>
            </a:r>
            <a:r>
              <a:rPr lang="en-US" sz="1300" dirty="0" smtClean="0"/>
              <a:t> </a:t>
            </a:r>
            <a:r>
              <a:rPr lang="en-US" sz="1300" dirty="0" err="1" smtClean="0"/>
              <a:t>identificerbar</a:t>
            </a:r>
            <a:r>
              <a:rPr lang="en-US" sz="1300" dirty="0" smtClean="0"/>
              <a:t> </a:t>
            </a:r>
            <a:r>
              <a:rPr lang="en-US" sz="1300" dirty="0" err="1" smtClean="0"/>
              <a:t>som</a:t>
            </a:r>
            <a:r>
              <a:rPr lang="en-US" sz="1300" dirty="0" smtClean="0"/>
              <a:t> </a:t>
            </a:r>
            <a:r>
              <a:rPr lang="en-US" sz="1300" dirty="0" err="1" smtClean="0"/>
              <a:t>sådan</a:t>
            </a:r>
            <a:r>
              <a:rPr lang="en-US" sz="1300" dirty="0" smtClean="0"/>
              <a:t> </a:t>
            </a:r>
            <a:r>
              <a:rPr lang="en-US" sz="1300" dirty="0" err="1" smtClean="0"/>
              <a:t>og</a:t>
            </a:r>
            <a:r>
              <a:rPr lang="en-US" sz="1300" dirty="0"/>
              <a:t> </a:t>
            </a:r>
            <a:r>
              <a:rPr lang="en-US" sz="1300" dirty="0" err="1" smtClean="0"/>
              <a:t>oplysningerne</a:t>
            </a:r>
            <a:r>
              <a:rPr lang="en-US" sz="1300" dirty="0" smtClean="0"/>
              <a:t> I </a:t>
            </a:r>
            <a:r>
              <a:rPr lang="en-US" sz="1300" dirty="0" err="1" smtClean="0"/>
              <a:t>markedsføringen</a:t>
            </a:r>
            <a:r>
              <a:rPr lang="en-US" sz="1300" dirty="0" smtClean="0"/>
              <a:t> </a:t>
            </a:r>
            <a:r>
              <a:rPr lang="en-US" sz="1300" dirty="0" err="1" smtClean="0"/>
              <a:t>skal</a:t>
            </a:r>
            <a:r>
              <a:rPr lang="en-US" sz="1300" dirty="0" smtClean="0"/>
              <a:t> </a:t>
            </a:r>
            <a:r>
              <a:rPr lang="en-US" sz="1300" dirty="0" err="1" smtClean="0"/>
              <a:t>være</a:t>
            </a:r>
            <a:r>
              <a:rPr lang="en-US" sz="1300" dirty="0" smtClean="0"/>
              <a:t> </a:t>
            </a:r>
            <a:r>
              <a:rPr lang="en-US" sz="1300" dirty="0" err="1" smtClean="0"/>
              <a:t>klare</a:t>
            </a:r>
            <a:r>
              <a:rPr lang="en-US" sz="1300" dirty="0" smtClean="0"/>
              <a:t>, </a:t>
            </a:r>
            <a:r>
              <a:rPr lang="en-US" sz="1300" dirty="0" err="1" smtClean="0"/>
              <a:t>tydelige</a:t>
            </a:r>
            <a:r>
              <a:rPr lang="en-US" sz="1300" dirty="0" smtClean="0"/>
              <a:t> </a:t>
            </a:r>
            <a:r>
              <a:rPr lang="en-US" sz="1300" dirty="0" err="1" smtClean="0"/>
              <a:t>og</a:t>
            </a:r>
            <a:r>
              <a:rPr lang="en-US" sz="1300" dirty="0" smtClean="0"/>
              <a:t> </a:t>
            </a:r>
            <a:r>
              <a:rPr lang="en-US" sz="1300" dirty="0" err="1" smtClean="0"/>
              <a:t>må</a:t>
            </a:r>
            <a:r>
              <a:rPr lang="en-US" sz="1300" dirty="0" smtClean="0"/>
              <a:t> </a:t>
            </a:r>
            <a:r>
              <a:rPr lang="en-US" sz="1300" dirty="0" err="1" smtClean="0"/>
              <a:t>ikke</a:t>
            </a:r>
            <a:r>
              <a:rPr lang="en-US" sz="1300" dirty="0" smtClean="0"/>
              <a:t> </a:t>
            </a:r>
            <a:r>
              <a:rPr lang="en-US" sz="1300" dirty="0" err="1" smtClean="0"/>
              <a:t>være</a:t>
            </a:r>
            <a:r>
              <a:rPr lang="en-US" sz="1300" dirty="0" smtClean="0"/>
              <a:t> </a:t>
            </a:r>
            <a:r>
              <a:rPr lang="en-US" sz="1300" dirty="0" err="1" smtClean="0"/>
              <a:t>vildledende</a:t>
            </a:r>
            <a:r>
              <a:rPr lang="en-US" sz="1300" dirty="0" smtClean="0"/>
              <a:t>.</a:t>
            </a:r>
          </a:p>
          <a:p>
            <a:pPr algn="ctr"/>
            <a:endParaRPr lang="en-US" sz="1300" dirty="0"/>
          </a:p>
          <a:p>
            <a:pPr algn="ctr"/>
            <a:r>
              <a:rPr lang="en-US" sz="1300" dirty="0" err="1" smtClean="0"/>
              <a:t>Kravene</a:t>
            </a:r>
            <a:r>
              <a:rPr lang="en-US" sz="1300" dirty="0" smtClean="0"/>
              <a:t> </a:t>
            </a:r>
            <a:r>
              <a:rPr lang="en-US" sz="1300" dirty="0" err="1" smtClean="0"/>
              <a:t>er</a:t>
            </a:r>
            <a:r>
              <a:rPr lang="en-US" sz="1300" dirty="0" smtClean="0"/>
              <a:t> </a:t>
            </a:r>
            <a:r>
              <a:rPr lang="en-US" sz="1300" dirty="0" err="1" smtClean="0"/>
              <a:t>inspirerede</a:t>
            </a:r>
            <a:r>
              <a:rPr lang="en-US" sz="1300" dirty="0" smtClean="0"/>
              <a:t> </a:t>
            </a:r>
            <a:r>
              <a:rPr lang="en-US" sz="1300" dirty="0" err="1" smtClean="0"/>
              <a:t>af</a:t>
            </a:r>
            <a:r>
              <a:rPr lang="en-US" sz="1300" dirty="0" smtClean="0"/>
              <a:t> den </a:t>
            </a:r>
            <a:r>
              <a:rPr lang="en-US" sz="1300" dirty="0" err="1" smtClean="0"/>
              <a:t>almindelige</a:t>
            </a:r>
            <a:r>
              <a:rPr lang="en-US" sz="1300" dirty="0" smtClean="0"/>
              <a:t> </a:t>
            </a:r>
            <a:r>
              <a:rPr lang="en-US" sz="1300" dirty="0" err="1" smtClean="0"/>
              <a:t>markedsføringsret</a:t>
            </a:r>
            <a:r>
              <a:rPr lang="en-US" sz="1300" dirty="0" smtClean="0"/>
              <a:t>. </a:t>
            </a:r>
            <a:endParaRPr lang="en-US" altLang="da-DK" sz="800" dirty="0">
              <a:solidFill>
                <a:srgbClr val="202124"/>
              </a:solidFill>
              <a:latin typeface="inherit"/>
            </a:endParaRPr>
          </a:p>
        </p:txBody>
      </p:sp>
      <p:sp>
        <p:nvSpPr>
          <p:cNvPr id="15" name="Tekstfelt 14"/>
          <p:cNvSpPr txBox="1"/>
          <p:nvPr/>
        </p:nvSpPr>
        <p:spPr>
          <a:xfrm>
            <a:off x="5931548" y="2385304"/>
            <a:ext cx="2259478" cy="2646878"/>
          </a:xfrm>
          <a:prstGeom prst="rect">
            <a:avLst/>
          </a:prstGeom>
          <a:noFill/>
        </p:spPr>
        <p:txBody>
          <a:bodyPr wrap="square" rtlCol="0">
            <a:spAutoFit/>
          </a:bodyPr>
          <a:lstStyle/>
          <a:p>
            <a:pPr marL="228600" indent="-228600">
              <a:buAutoNum type="alphaLcParenBoth"/>
            </a:pPr>
            <a:endParaRPr lang="en-US" sz="1300" dirty="0"/>
          </a:p>
          <a:p>
            <a:pPr algn="ctr"/>
            <a:r>
              <a:rPr lang="en-US" sz="1300" dirty="0" err="1" smtClean="0"/>
              <a:t>Udsteder</a:t>
            </a:r>
            <a:r>
              <a:rPr lang="en-US" sz="1300" dirty="0" smtClean="0"/>
              <a:t> </a:t>
            </a:r>
            <a:r>
              <a:rPr lang="en-US" sz="1300" dirty="0" err="1" smtClean="0"/>
              <a:t>skal</a:t>
            </a:r>
            <a:r>
              <a:rPr lang="en-US" sz="1300" dirty="0" smtClean="0"/>
              <a:t> </a:t>
            </a:r>
            <a:r>
              <a:rPr lang="en-US" sz="1300" dirty="0" err="1" smtClean="0"/>
              <a:t>notificere</a:t>
            </a:r>
            <a:r>
              <a:rPr lang="en-US" sz="1300" dirty="0" smtClean="0"/>
              <a:t> </a:t>
            </a:r>
            <a:r>
              <a:rPr lang="en-US" sz="1300" dirty="0" err="1" smtClean="0"/>
              <a:t>Finanstilsynet</a:t>
            </a:r>
            <a:r>
              <a:rPr lang="en-US" sz="1300" dirty="0" smtClean="0"/>
              <a:t> 20 </a:t>
            </a:r>
            <a:r>
              <a:rPr lang="en-US" sz="1300" dirty="0" err="1" smtClean="0"/>
              <a:t>arbejdsdage</a:t>
            </a:r>
            <a:r>
              <a:rPr lang="en-US" sz="1300" dirty="0" smtClean="0"/>
              <a:t> </a:t>
            </a:r>
            <a:r>
              <a:rPr lang="en-US" sz="1300" dirty="0" err="1" smtClean="0"/>
              <a:t>før</a:t>
            </a:r>
            <a:r>
              <a:rPr lang="en-US" sz="1300" dirty="0" smtClean="0"/>
              <a:t> </a:t>
            </a:r>
            <a:r>
              <a:rPr lang="en-US" sz="1300" dirty="0" err="1" smtClean="0"/>
              <a:t>offentliggørelse</a:t>
            </a:r>
            <a:r>
              <a:rPr lang="en-US" sz="1300" dirty="0" smtClean="0"/>
              <a:t> </a:t>
            </a:r>
            <a:r>
              <a:rPr lang="en-US" sz="1300" dirty="0" err="1" smtClean="0"/>
              <a:t>af</a:t>
            </a:r>
            <a:r>
              <a:rPr lang="en-US" sz="1300" dirty="0" smtClean="0"/>
              <a:t> white paper.</a:t>
            </a:r>
            <a:endParaRPr lang="en-US" sz="1300" dirty="0"/>
          </a:p>
          <a:p>
            <a:pPr marL="228600" indent="-228600" algn="ctr">
              <a:buAutoNum type="alphaLcParenBoth"/>
            </a:pPr>
            <a:endParaRPr lang="en-US" sz="1300" dirty="0"/>
          </a:p>
          <a:p>
            <a:pPr algn="ctr"/>
            <a:r>
              <a:rPr lang="en-US" sz="1300" dirty="0" err="1" smtClean="0"/>
              <a:t>Notifikationen</a:t>
            </a:r>
            <a:r>
              <a:rPr lang="en-US" sz="1300" dirty="0" smtClean="0"/>
              <a:t> </a:t>
            </a:r>
            <a:r>
              <a:rPr lang="en-US" sz="1300" dirty="0" err="1" smtClean="0"/>
              <a:t>skal</a:t>
            </a:r>
            <a:r>
              <a:rPr lang="en-US" sz="1300" dirty="0" smtClean="0"/>
              <a:t> </a:t>
            </a:r>
            <a:r>
              <a:rPr lang="en-US" sz="1300" dirty="0" err="1" smtClean="0"/>
              <a:t>indeholde</a:t>
            </a:r>
            <a:r>
              <a:rPr lang="en-US" sz="1300" dirty="0"/>
              <a:t> </a:t>
            </a:r>
            <a:r>
              <a:rPr lang="en-US" sz="1300" dirty="0" err="1" smtClean="0"/>
              <a:t>en</a:t>
            </a:r>
            <a:r>
              <a:rPr lang="en-US" sz="1300" dirty="0" smtClean="0"/>
              <a:t> </a:t>
            </a:r>
            <a:r>
              <a:rPr lang="en-US" sz="1300" dirty="0" err="1" smtClean="0"/>
              <a:t>vurdering</a:t>
            </a:r>
            <a:r>
              <a:rPr lang="en-US" sz="1300" dirty="0" smtClean="0"/>
              <a:t> </a:t>
            </a:r>
            <a:r>
              <a:rPr lang="en-US" sz="1300" dirty="0" err="1" smtClean="0"/>
              <a:t>af</a:t>
            </a:r>
            <a:r>
              <a:rPr lang="en-US" sz="1300" dirty="0" smtClean="0"/>
              <a:t>, </a:t>
            </a:r>
            <a:r>
              <a:rPr lang="en-US" sz="1300" dirty="0" err="1" smtClean="0"/>
              <a:t>hvorfor</a:t>
            </a:r>
            <a:r>
              <a:rPr lang="en-US" sz="1300" dirty="0" smtClean="0"/>
              <a:t> </a:t>
            </a:r>
            <a:r>
              <a:rPr lang="en-US" sz="1300" dirty="0" err="1" smtClean="0"/>
              <a:t>kryptoaktivet</a:t>
            </a:r>
            <a:r>
              <a:rPr lang="en-US" sz="1300" dirty="0" smtClean="0"/>
              <a:t> </a:t>
            </a:r>
            <a:r>
              <a:rPr lang="en-US" sz="1300" dirty="0" err="1" smtClean="0"/>
              <a:t>ikke</a:t>
            </a:r>
            <a:r>
              <a:rPr lang="en-US" sz="1300" dirty="0" smtClean="0"/>
              <a:t> </a:t>
            </a:r>
            <a:r>
              <a:rPr lang="en-US" sz="1300" dirty="0" err="1" smtClean="0"/>
              <a:t>udgør</a:t>
            </a:r>
            <a:r>
              <a:rPr lang="en-US" sz="1300" dirty="0" smtClean="0"/>
              <a:t> et </a:t>
            </a:r>
            <a:r>
              <a:rPr lang="en-US" sz="1300" dirty="0" err="1" smtClean="0"/>
              <a:t>finansielt</a:t>
            </a:r>
            <a:r>
              <a:rPr lang="en-US" sz="1300" dirty="0" smtClean="0"/>
              <a:t> instrument </a:t>
            </a:r>
            <a:r>
              <a:rPr lang="en-US" sz="1300" dirty="0" err="1" smtClean="0"/>
              <a:t>eller</a:t>
            </a:r>
            <a:r>
              <a:rPr lang="en-US" sz="1300" dirty="0"/>
              <a:t> </a:t>
            </a:r>
            <a:r>
              <a:rPr lang="en-US" sz="1300" dirty="0" smtClean="0"/>
              <a:t>et </a:t>
            </a:r>
            <a:r>
              <a:rPr lang="en-US" sz="1300" dirty="0" err="1" smtClean="0"/>
              <a:t>andet</a:t>
            </a:r>
            <a:r>
              <a:rPr lang="en-US" sz="1300" dirty="0" smtClean="0"/>
              <a:t> </a:t>
            </a:r>
            <a:r>
              <a:rPr lang="en-US" sz="1300" dirty="0" err="1" smtClean="0"/>
              <a:t>aktiv</a:t>
            </a:r>
            <a:r>
              <a:rPr lang="en-US" sz="1300" dirty="0"/>
              <a:t> </a:t>
            </a:r>
            <a:r>
              <a:rPr lang="en-US" sz="1300" dirty="0" err="1" smtClean="0"/>
              <a:t>reguleret</a:t>
            </a:r>
            <a:r>
              <a:rPr lang="en-US" sz="1300" dirty="0" smtClean="0"/>
              <a:t> under EU-</a:t>
            </a:r>
            <a:r>
              <a:rPr lang="en-US" sz="1300" dirty="0" err="1" smtClean="0"/>
              <a:t>lovgivningen</a:t>
            </a:r>
            <a:r>
              <a:rPr lang="en-US" sz="1300" dirty="0" smtClean="0"/>
              <a:t>. </a:t>
            </a:r>
            <a:endParaRPr lang="en-US" sz="1300" dirty="0"/>
          </a:p>
          <a:p>
            <a:pPr marL="228600" indent="-228600">
              <a:buAutoNum type="alphaLcParenBoth"/>
            </a:pPr>
            <a:endParaRPr lang="en-US" sz="1000" dirty="0"/>
          </a:p>
        </p:txBody>
      </p:sp>
      <p:sp>
        <p:nvSpPr>
          <p:cNvPr id="18" name="Rectangle 4"/>
          <p:cNvSpPr>
            <a:spLocks noChangeArrowheads="1"/>
          </p:cNvSpPr>
          <p:nvPr/>
        </p:nvSpPr>
        <p:spPr bwMode="auto">
          <a:xfrm>
            <a:off x="0" y="-48399"/>
            <a:ext cx="65"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a-DK" altLang="da-DK" b="0" i="0" u="none" strike="noStrike" cap="none" normalizeH="0" baseline="0" dirty="0" smtClean="0">
                <a:ln>
                  <a:noFill/>
                </a:ln>
                <a:solidFill>
                  <a:srgbClr val="202124"/>
                </a:solidFill>
                <a:effectLst/>
                <a:latin typeface="Arial" panose="020B0604020202020204" pitchFamily="34" charset="0"/>
                <a:cs typeface="Arial" panose="020B0604020202020204" pitchFamily="34" charset="0"/>
              </a:rPr>
              <a:t/>
            </a:r>
            <a:br>
              <a:rPr kumimoji="0" lang="da-DK" altLang="da-DK" b="0" i="0" u="none" strike="noStrike" cap="none" normalizeH="0" baseline="0" dirty="0" smtClean="0">
                <a:ln>
                  <a:noFill/>
                </a:ln>
                <a:solidFill>
                  <a:srgbClr val="202124"/>
                </a:solidFill>
                <a:effectLst/>
                <a:latin typeface="Arial" panose="020B0604020202020204" pitchFamily="34" charset="0"/>
                <a:cs typeface="Arial" panose="020B0604020202020204" pitchFamily="34" charset="0"/>
              </a:rPr>
            </a:br>
            <a:endParaRPr kumimoji="0" lang="da-DK" altLang="da-DK" sz="1800" b="0" i="0" u="none" strike="noStrike" cap="none" normalizeH="0" baseline="0" dirty="0" smtClean="0">
              <a:ln>
                <a:noFill/>
              </a:ln>
              <a:solidFill>
                <a:schemeClr val="tx1"/>
              </a:solidFill>
              <a:effectLst/>
              <a:latin typeface="Arial" panose="020B0604020202020204" pitchFamily="34" charset="0"/>
            </a:endParaRPr>
          </a:p>
        </p:txBody>
      </p:sp>
      <p:sp>
        <p:nvSpPr>
          <p:cNvPr id="20" name="Rectangle 6"/>
          <p:cNvSpPr>
            <a:spLocks noChangeArrowheads="1"/>
          </p:cNvSpPr>
          <p:nvPr/>
        </p:nvSpPr>
        <p:spPr bwMode="auto">
          <a:xfrm>
            <a:off x="152400" y="255320"/>
            <a:ext cx="65" cy="251359"/>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2696" rIns="0" bIns="-1269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da-DK" altLang="da-DK"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767879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Afrundet rektangel 40"/>
          <p:cNvSpPr/>
          <p:nvPr/>
        </p:nvSpPr>
        <p:spPr>
          <a:xfrm>
            <a:off x="1259632" y="4613929"/>
            <a:ext cx="5814388" cy="1500571"/>
          </a:xfrm>
          <a:prstGeom prst="roundRect">
            <a:avLst/>
          </a:prstGeom>
          <a:solidFill>
            <a:srgbClr val="ECECE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Afrundet rektangel 37"/>
          <p:cNvSpPr/>
          <p:nvPr/>
        </p:nvSpPr>
        <p:spPr>
          <a:xfrm>
            <a:off x="1291535" y="3489679"/>
            <a:ext cx="5782485" cy="1256670"/>
          </a:xfrm>
          <a:prstGeom prst="roundRect">
            <a:avLst/>
          </a:prstGeom>
          <a:solidFill>
            <a:srgbClr val="ECECE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7" name="Afrundet rektangel 36"/>
          <p:cNvSpPr/>
          <p:nvPr/>
        </p:nvSpPr>
        <p:spPr>
          <a:xfrm>
            <a:off x="1259632" y="2419519"/>
            <a:ext cx="5814388" cy="1080120"/>
          </a:xfrm>
          <a:prstGeom prst="roundRect">
            <a:avLst/>
          </a:prstGeom>
          <a:solidFill>
            <a:srgbClr val="F2F2F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el 1"/>
          <p:cNvSpPr>
            <a:spLocks noGrp="1"/>
          </p:cNvSpPr>
          <p:nvPr>
            <p:ph type="title"/>
          </p:nvPr>
        </p:nvSpPr>
        <p:spPr/>
        <p:txBody>
          <a:bodyPr/>
          <a:lstStyle/>
          <a:p>
            <a:r>
              <a:rPr lang="da-DK" dirty="0"/>
              <a:t>Minimumsrettigheder</a:t>
            </a:r>
          </a:p>
        </p:txBody>
      </p:sp>
      <p:sp>
        <p:nvSpPr>
          <p:cNvPr id="4" name="Pladsholder til tekst 3"/>
          <p:cNvSpPr>
            <a:spLocks noGrp="1"/>
          </p:cNvSpPr>
          <p:nvPr>
            <p:ph type="body" sz="quarter" idx="10"/>
          </p:nvPr>
        </p:nvSpPr>
        <p:spPr/>
        <p:txBody>
          <a:bodyPr/>
          <a:lstStyle/>
          <a:p>
            <a:r>
              <a:rPr lang="da-DK" dirty="0" smtClean="0"/>
              <a:t>11</a:t>
            </a:r>
            <a:endParaRPr lang="da-DK" dirty="0"/>
          </a:p>
        </p:txBody>
      </p:sp>
      <p:sp>
        <p:nvSpPr>
          <p:cNvPr id="23" name="Afrundet rektangel 22"/>
          <p:cNvSpPr/>
          <p:nvPr/>
        </p:nvSpPr>
        <p:spPr>
          <a:xfrm>
            <a:off x="1202424" y="1339399"/>
            <a:ext cx="5871596" cy="1080120"/>
          </a:xfrm>
          <a:prstGeom prst="roundRect">
            <a:avLst/>
          </a:prstGeom>
          <a:solidFill>
            <a:srgbClr val="B4C6CC"/>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6" name="Afrundet rektangel 35"/>
          <p:cNvSpPr/>
          <p:nvPr/>
        </p:nvSpPr>
        <p:spPr>
          <a:xfrm>
            <a:off x="1202424" y="1339399"/>
            <a:ext cx="1493908" cy="4608512"/>
          </a:xfrm>
          <a:prstGeom prst="roundRect">
            <a:avLst/>
          </a:prstGeom>
          <a:solidFill>
            <a:srgbClr val="FFF4E9"/>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Afrundet rektangel 38"/>
          <p:cNvSpPr/>
          <p:nvPr/>
        </p:nvSpPr>
        <p:spPr>
          <a:xfrm>
            <a:off x="1202424" y="1339399"/>
            <a:ext cx="1493908" cy="4775101"/>
          </a:xfrm>
          <a:prstGeom prst="roundRect">
            <a:avLst/>
          </a:prstGeom>
          <a:solidFill>
            <a:schemeClr val="accent3">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cxnSp>
        <p:nvCxnSpPr>
          <p:cNvPr id="43" name="Lige forbindelse 42"/>
          <p:cNvCxnSpPr/>
          <p:nvPr/>
        </p:nvCxnSpPr>
        <p:spPr>
          <a:xfrm flipH="1">
            <a:off x="1202424" y="2419519"/>
            <a:ext cx="149390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4" name="Lige forbindelse 43"/>
          <p:cNvCxnSpPr/>
          <p:nvPr/>
        </p:nvCxnSpPr>
        <p:spPr>
          <a:xfrm flipH="1">
            <a:off x="1202424" y="3489679"/>
            <a:ext cx="149390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5" name="Lige forbindelse 44"/>
          <p:cNvCxnSpPr/>
          <p:nvPr/>
        </p:nvCxnSpPr>
        <p:spPr>
          <a:xfrm flipH="1">
            <a:off x="1202424" y="4746349"/>
            <a:ext cx="149390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7" name="Lige forbindelse 46"/>
          <p:cNvCxnSpPr/>
          <p:nvPr/>
        </p:nvCxnSpPr>
        <p:spPr>
          <a:xfrm>
            <a:off x="4049684" y="1339399"/>
            <a:ext cx="0" cy="477510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8" name="Lige forbindelse 47"/>
          <p:cNvCxnSpPr/>
          <p:nvPr/>
        </p:nvCxnSpPr>
        <p:spPr>
          <a:xfrm>
            <a:off x="5489844" y="1339399"/>
            <a:ext cx="0" cy="477510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9" name="Lige forbindelse 48"/>
          <p:cNvCxnSpPr/>
          <p:nvPr/>
        </p:nvCxnSpPr>
        <p:spPr>
          <a:xfrm>
            <a:off x="7074020" y="1339399"/>
            <a:ext cx="0" cy="477510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0" name="Tekstfelt 49"/>
          <p:cNvSpPr txBox="1"/>
          <p:nvPr/>
        </p:nvSpPr>
        <p:spPr>
          <a:xfrm>
            <a:off x="2696332" y="1527036"/>
            <a:ext cx="1353352" cy="523220"/>
          </a:xfrm>
          <a:prstGeom prst="rect">
            <a:avLst/>
          </a:prstGeom>
          <a:noFill/>
        </p:spPr>
        <p:txBody>
          <a:bodyPr wrap="square" rtlCol="0">
            <a:spAutoFit/>
          </a:bodyPr>
          <a:lstStyle/>
          <a:p>
            <a:pPr algn="ctr"/>
            <a:r>
              <a:rPr lang="da-DK" sz="1400" b="1" dirty="0">
                <a:solidFill>
                  <a:schemeClr val="bg1"/>
                </a:solidFill>
              </a:rPr>
              <a:t>Aktivbaserede </a:t>
            </a:r>
            <a:r>
              <a:rPr lang="da-DK" sz="1400" b="1" dirty="0" err="1">
                <a:solidFill>
                  <a:schemeClr val="bg1"/>
                </a:solidFill>
              </a:rPr>
              <a:t>tokens</a:t>
            </a:r>
            <a:endParaRPr lang="da-DK" sz="1400" b="1" dirty="0">
              <a:solidFill>
                <a:schemeClr val="bg1"/>
              </a:solidFill>
            </a:endParaRPr>
          </a:p>
        </p:txBody>
      </p:sp>
      <p:sp>
        <p:nvSpPr>
          <p:cNvPr id="51" name="Tekstfelt 50"/>
          <p:cNvSpPr txBox="1"/>
          <p:nvPr/>
        </p:nvSpPr>
        <p:spPr>
          <a:xfrm>
            <a:off x="4079284" y="1538372"/>
            <a:ext cx="1353352" cy="307777"/>
          </a:xfrm>
          <a:prstGeom prst="rect">
            <a:avLst/>
          </a:prstGeom>
          <a:noFill/>
        </p:spPr>
        <p:txBody>
          <a:bodyPr wrap="square" rtlCol="0">
            <a:spAutoFit/>
          </a:bodyPr>
          <a:lstStyle/>
          <a:p>
            <a:pPr algn="ctr"/>
            <a:r>
              <a:rPr lang="da-DK" sz="1400" b="1" dirty="0">
                <a:solidFill>
                  <a:schemeClr val="bg1"/>
                </a:solidFill>
              </a:rPr>
              <a:t>E-penge </a:t>
            </a:r>
            <a:r>
              <a:rPr lang="da-DK" sz="1400" b="1" dirty="0" err="1">
                <a:solidFill>
                  <a:schemeClr val="bg1"/>
                </a:solidFill>
              </a:rPr>
              <a:t>tokens</a:t>
            </a:r>
            <a:endParaRPr lang="da-DK" sz="1400" b="1" dirty="0">
              <a:solidFill>
                <a:schemeClr val="bg1"/>
              </a:solidFill>
            </a:endParaRPr>
          </a:p>
        </p:txBody>
      </p:sp>
      <p:sp>
        <p:nvSpPr>
          <p:cNvPr id="52" name="Tekstfelt 51"/>
          <p:cNvSpPr txBox="1"/>
          <p:nvPr/>
        </p:nvSpPr>
        <p:spPr>
          <a:xfrm>
            <a:off x="5489844" y="1538372"/>
            <a:ext cx="1473219" cy="523220"/>
          </a:xfrm>
          <a:prstGeom prst="rect">
            <a:avLst/>
          </a:prstGeom>
          <a:noFill/>
        </p:spPr>
        <p:txBody>
          <a:bodyPr wrap="square" rtlCol="0">
            <a:spAutoFit/>
          </a:bodyPr>
          <a:lstStyle/>
          <a:p>
            <a:pPr algn="ctr"/>
            <a:r>
              <a:rPr lang="da-DK" sz="1400" b="1" dirty="0">
                <a:solidFill>
                  <a:schemeClr val="bg1"/>
                </a:solidFill>
              </a:rPr>
              <a:t>Andre kryptoaktiver</a:t>
            </a:r>
          </a:p>
        </p:txBody>
      </p:sp>
      <p:sp>
        <p:nvSpPr>
          <p:cNvPr id="53" name="Tekstfelt 52"/>
          <p:cNvSpPr txBox="1"/>
          <p:nvPr/>
        </p:nvSpPr>
        <p:spPr>
          <a:xfrm>
            <a:off x="1212768" y="2781337"/>
            <a:ext cx="1473219" cy="307777"/>
          </a:xfrm>
          <a:prstGeom prst="rect">
            <a:avLst/>
          </a:prstGeom>
          <a:noFill/>
        </p:spPr>
        <p:txBody>
          <a:bodyPr wrap="square" rtlCol="0">
            <a:spAutoFit/>
          </a:bodyPr>
          <a:lstStyle/>
          <a:p>
            <a:pPr algn="ctr"/>
            <a:r>
              <a:rPr lang="da-DK" sz="1400" b="1" dirty="0">
                <a:solidFill>
                  <a:schemeClr val="bg1"/>
                </a:solidFill>
              </a:rPr>
              <a:t>Indløsning </a:t>
            </a:r>
          </a:p>
        </p:txBody>
      </p:sp>
      <p:sp>
        <p:nvSpPr>
          <p:cNvPr id="54" name="Tekstfelt 53"/>
          <p:cNvSpPr txBox="1"/>
          <p:nvPr/>
        </p:nvSpPr>
        <p:spPr>
          <a:xfrm>
            <a:off x="1212768" y="5156376"/>
            <a:ext cx="1473219" cy="307777"/>
          </a:xfrm>
          <a:prstGeom prst="rect">
            <a:avLst/>
          </a:prstGeom>
          <a:noFill/>
        </p:spPr>
        <p:txBody>
          <a:bodyPr wrap="square" rtlCol="0">
            <a:spAutoFit/>
          </a:bodyPr>
          <a:lstStyle/>
          <a:p>
            <a:pPr algn="ctr"/>
            <a:r>
              <a:rPr lang="da-DK" sz="1400" b="1" dirty="0">
                <a:solidFill>
                  <a:schemeClr val="bg1"/>
                </a:solidFill>
              </a:rPr>
              <a:t>Udgør midler</a:t>
            </a:r>
          </a:p>
        </p:txBody>
      </p:sp>
      <p:sp>
        <p:nvSpPr>
          <p:cNvPr id="55" name="Tekstfelt 54"/>
          <p:cNvSpPr txBox="1"/>
          <p:nvPr/>
        </p:nvSpPr>
        <p:spPr>
          <a:xfrm>
            <a:off x="1202423" y="3961975"/>
            <a:ext cx="1473219" cy="307777"/>
          </a:xfrm>
          <a:prstGeom prst="rect">
            <a:avLst/>
          </a:prstGeom>
          <a:noFill/>
        </p:spPr>
        <p:txBody>
          <a:bodyPr wrap="square" rtlCol="0">
            <a:spAutoFit/>
          </a:bodyPr>
          <a:lstStyle/>
          <a:p>
            <a:pPr algn="ctr"/>
            <a:r>
              <a:rPr lang="da-DK" sz="1400" b="1" dirty="0">
                <a:solidFill>
                  <a:schemeClr val="bg1"/>
                </a:solidFill>
              </a:rPr>
              <a:t>Fortrydelsesret</a:t>
            </a:r>
          </a:p>
        </p:txBody>
      </p:sp>
      <p:sp>
        <p:nvSpPr>
          <p:cNvPr id="58" name="Tekstfelt 57"/>
          <p:cNvSpPr txBox="1"/>
          <p:nvPr/>
        </p:nvSpPr>
        <p:spPr>
          <a:xfrm>
            <a:off x="2696331" y="2614299"/>
            <a:ext cx="1343008" cy="769441"/>
          </a:xfrm>
          <a:prstGeom prst="rect">
            <a:avLst/>
          </a:prstGeom>
          <a:noFill/>
        </p:spPr>
        <p:txBody>
          <a:bodyPr wrap="square" rtlCol="0">
            <a:spAutoFit/>
          </a:bodyPr>
          <a:lstStyle/>
          <a:p>
            <a:pPr algn="ctr"/>
            <a:r>
              <a:rPr lang="da-DK" sz="2800" b="1" dirty="0">
                <a:solidFill>
                  <a:schemeClr val="accent4">
                    <a:lumMod val="60000"/>
                    <a:lumOff val="40000"/>
                  </a:schemeClr>
                </a:solidFill>
                <a:latin typeface="Cambria Math" panose="02040503050406030204" pitchFamily="18" charset="0"/>
                <a:ea typeface="Cambria Math" panose="02040503050406030204" pitchFamily="18" charset="0"/>
              </a:rPr>
              <a:t>√</a:t>
            </a:r>
            <a:endParaRPr lang="da-DK" b="1" dirty="0">
              <a:solidFill>
                <a:schemeClr val="accent4">
                  <a:lumMod val="60000"/>
                  <a:lumOff val="40000"/>
                </a:schemeClr>
              </a:solidFill>
            </a:endParaRPr>
          </a:p>
          <a:p>
            <a:pPr algn="ctr"/>
            <a:r>
              <a:rPr lang="da-DK" sz="1600" i="1" dirty="0"/>
              <a:t>(Markedspris)</a:t>
            </a:r>
            <a:endParaRPr lang="da-DK" i="1" dirty="0"/>
          </a:p>
        </p:txBody>
      </p:sp>
      <p:sp>
        <p:nvSpPr>
          <p:cNvPr id="59" name="Tekstfelt 58"/>
          <p:cNvSpPr txBox="1"/>
          <p:nvPr/>
        </p:nvSpPr>
        <p:spPr>
          <a:xfrm>
            <a:off x="4065417" y="2627233"/>
            <a:ext cx="1336089" cy="769441"/>
          </a:xfrm>
          <a:prstGeom prst="rect">
            <a:avLst/>
          </a:prstGeom>
          <a:noFill/>
        </p:spPr>
        <p:txBody>
          <a:bodyPr wrap="square" rtlCol="0">
            <a:spAutoFit/>
          </a:bodyPr>
          <a:lstStyle/>
          <a:p>
            <a:pPr algn="ctr"/>
            <a:r>
              <a:rPr lang="da-DK" sz="2800" b="1" dirty="0">
                <a:solidFill>
                  <a:schemeClr val="accent4">
                    <a:lumMod val="60000"/>
                    <a:lumOff val="40000"/>
                  </a:schemeClr>
                </a:solidFill>
                <a:latin typeface="Cambria Math" panose="02040503050406030204" pitchFamily="18" charset="0"/>
                <a:ea typeface="Cambria Math" panose="02040503050406030204" pitchFamily="18" charset="0"/>
              </a:rPr>
              <a:t>√</a:t>
            </a:r>
            <a:endParaRPr lang="da-DK" b="1" dirty="0">
              <a:solidFill>
                <a:schemeClr val="accent4">
                  <a:lumMod val="60000"/>
                  <a:lumOff val="40000"/>
                </a:schemeClr>
              </a:solidFill>
            </a:endParaRPr>
          </a:p>
          <a:p>
            <a:pPr algn="ctr"/>
            <a:r>
              <a:rPr lang="da-DK" sz="1600" i="1" dirty="0"/>
              <a:t>(kurs pari)</a:t>
            </a:r>
          </a:p>
        </p:txBody>
      </p:sp>
      <p:sp>
        <p:nvSpPr>
          <p:cNvPr id="60" name="Tekstfelt 59"/>
          <p:cNvSpPr txBox="1"/>
          <p:nvPr/>
        </p:nvSpPr>
        <p:spPr>
          <a:xfrm>
            <a:off x="4079284" y="5129285"/>
            <a:ext cx="1343008" cy="800219"/>
          </a:xfrm>
          <a:prstGeom prst="rect">
            <a:avLst/>
          </a:prstGeom>
          <a:noFill/>
        </p:spPr>
        <p:txBody>
          <a:bodyPr wrap="square" rtlCol="0">
            <a:spAutoFit/>
          </a:bodyPr>
          <a:lstStyle/>
          <a:p>
            <a:pPr algn="ctr"/>
            <a:r>
              <a:rPr lang="da-DK" sz="2800" b="1" dirty="0">
                <a:solidFill>
                  <a:schemeClr val="accent4">
                    <a:lumMod val="60000"/>
                    <a:lumOff val="40000"/>
                  </a:schemeClr>
                </a:solidFill>
                <a:latin typeface="Cambria Math" panose="02040503050406030204" pitchFamily="18" charset="0"/>
                <a:ea typeface="Cambria Math" panose="02040503050406030204" pitchFamily="18" charset="0"/>
              </a:rPr>
              <a:t>√</a:t>
            </a:r>
            <a:endParaRPr lang="da-DK" b="1" dirty="0">
              <a:solidFill>
                <a:schemeClr val="accent4">
                  <a:lumMod val="60000"/>
                  <a:lumOff val="40000"/>
                </a:schemeClr>
              </a:solidFill>
            </a:endParaRPr>
          </a:p>
          <a:p>
            <a:endParaRPr lang="da-DK" dirty="0"/>
          </a:p>
        </p:txBody>
      </p:sp>
      <p:sp>
        <p:nvSpPr>
          <p:cNvPr id="61" name="Tekstfelt 60"/>
          <p:cNvSpPr txBox="1"/>
          <p:nvPr/>
        </p:nvSpPr>
        <p:spPr>
          <a:xfrm>
            <a:off x="5622918" y="3822854"/>
            <a:ext cx="1343008" cy="800219"/>
          </a:xfrm>
          <a:prstGeom prst="rect">
            <a:avLst/>
          </a:prstGeom>
          <a:noFill/>
        </p:spPr>
        <p:txBody>
          <a:bodyPr wrap="square" rtlCol="0">
            <a:spAutoFit/>
          </a:bodyPr>
          <a:lstStyle/>
          <a:p>
            <a:pPr algn="ctr"/>
            <a:r>
              <a:rPr lang="da-DK" sz="2800" b="1" dirty="0">
                <a:solidFill>
                  <a:schemeClr val="accent4">
                    <a:lumMod val="60000"/>
                    <a:lumOff val="40000"/>
                  </a:schemeClr>
                </a:solidFill>
                <a:latin typeface="Cambria Math" panose="02040503050406030204" pitchFamily="18" charset="0"/>
                <a:ea typeface="Cambria Math" panose="02040503050406030204" pitchFamily="18" charset="0"/>
              </a:rPr>
              <a:t>√</a:t>
            </a:r>
            <a:endParaRPr lang="da-DK" b="1" dirty="0">
              <a:solidFill>
                <a:schemeClr val="accent4">
                  <a:lumMod val="60000"/>
                  <a:lumOff val="40000"/>
                </a:schemeClr>
              </a:solidFill>
            </a:endParaRPr>
          </a:p>
          <a:p>
            <a:endParaRPr lang="da-DK" dirty="0"/>
          </a:p>
        </p:txBody>
      </p:sp>
      <p:sp>
        <p:nvSpPr>
          <p:cNvPr id="62" name="Tekstfelt 61"/>
          <p:cNvSpPr txBox="1"/>
          <p:nvPr/>
        </p:nvSpPr>
        <p:spPr>
          <a:xfrm>
            <a:off x="5474760" y="2542555"/>
            <a:ext cx="1584176" cy="707886"/>
          </a:xfrm>
          <a:prstGeom prst="rect">
            <a:avLst/>
          </a:prstGeom>
          <a:noFill/>
        </p:spPr>
        <p:txBody>
          <a:bodyPr wrap="square" rtlCol="0">
            <a:spAutoFit/>
          </a:bodyPr>
          <a:lstStyle/>
          <a:p>
            <a:pPr algn="ctr"/>
            <a:r>
              <a:rPr lang="da-DK" sz="4000" dirty="0">
                <a:solidFill>
                  <a:schemeClr val="tx2">
                    <a:lumMod val="60000"/>
                    <a:lumOff val="40000"/>
                  </a:schemeClr>
                </a:solidFill>
                <a:latin typeface="Cambria Math" panose="02040503050406030204" pitchFamily="18" charset="0"/>
                <a:ea typeface="Cambria Math" panose="02040503050406030204" pitchFamily="18" charset="0"/>
              </a:rPr>
              <a:t>÷</a:t>
            </a:r>
            <a:endParaRPr lang="da-DK" sz="3200" dirty="0">
              <a:solidFill>
                <a:schemeClr val="tx2">
                  <a:lumMod val="60000"/>
                  <a:lumOff val="40000"/>
                </a:schemeClr>
              </a:solidFill>
            </a:endParaRPr>
          </a:p>
        </p:txBody>
      </p:sp>
      <p:sp>
        <p:nvSpPr>
          <p:cNvPr id="63" name="Tekstfelt 62"/>
          <p:cNvSpPr txBox="1"/>
          <p:nvPr/>
        </p:nvSpPr>
        <p:spPr>
          <a:xfrm>
            <a:off x="3983264" y="3622232"/>
            <a:ext cx="1584176" cy="707886"/>
          </a:xfrm>
          <a:prstGeom prst="rect">
            <a:avLst/>
          </a:prstGeom>
          <a:noFill/>
        </p:spPr>
        <p:txBody>
          <a:bodyPr wrap="square" rtlCol="0">
            <a:spAutoFit/>
          </a:bodyPr>
          <a:lstStyle/>
          <a:p>
            <a:pPr algn="ctr"/>
            <a:r>
              <a:rPr lang="da-DK" sz="4000" dirty="0">
                <a:solidFill>
                  <a:schemeClr val="tx2">
                    <a:lumMod val="60000"/>
                    <a:lumOff val="40000"/>
                  </a:schemeClr>
                </a:solidFill>
                <a:latin typeface="Cambria Math" panose="02040503050406030204" pitchFamily="18" charset="0"/>
                <a:ea typeface="Cambria Math" panose="02040503050406030204" pitchFamily="18" charset="0"/>
              </a:rPr>
              <a:t>÷</a:t>
            </a:r>
            <a:endParaRPr lang="da-DK" sz="3200" dirty="0">
              <a:solidFill>
                <a:schemeClr val="tx2">
                  <a:lumMod val="60000"/>
                  <a:lumOff val="40000"/>
                </a:schemeClr>
              </a:solidFill>
            </a:endParaRPr>
          </a:p>
        </p:txBody>
      </p:sp>
      <p:sp>
        <p:nvSpPr>
          <p:cNvPr id="64" name="Tekstfelt 63"/>
          <p:cNvSpPr txBox="1"/>
          <p:nvPr/>
        </p:nvSpPr>
        <p:spPr>
          <a:xfrm>
            <a:off x="2575747" y="3613452"/>
            <a:ext cx="1584176" cy="707886"/>
          </a:xfrm>
          <a:prstGeom prst="rect">
            <a:avLst/>
          </a:prstGeom>
          <a:noFill/>
        </p:spPr>
        <p:txBody>
          <a:bodyPr wrap="square" rtlCol="0">
            <a:spAutoFit/>
          </a:bodyPr>
          <a:lstStyle/>
          <a:p>
            <a:pPr algn="ctr"/>
            <a:r>
              <a:rPr lang="da-DK" sz="4000" dirty="0">
                <a:solidFill>
                  <a:schemeClr val="tx2">
                    <a:lumMod val="60000"/>
                    <a:lumOff val="40000"/>
                  </a:schemeClr>
                </a:solidFill>
                <a:latin typeface="Cambria Math" panose="02040503050406030204" pitchFamily="18" charset="0"/>
                <a:ea typeface="Cambria Math" panose="02040503050406030204" pitchFamily="18" charset="0"/>
              </a:rPr>
              <a:t>÷</a:t>
            </a:r>
            <a:endParaRPr lang="da-DK" sz="3200" dirty="0">
              <a:solidFill>
                <a:schemeClr val="tx2">
                  <a:lumMod val="60000"/>
                  <a:lumOff val="40000"/>
                </a:schemeClr>
              </a:solidFill>
            </a:endParaRPr>
          </a:p>
        </p:txBody>
      </p:sp>
      <p:sp>
        <p:nvSpPr>
          <p:cNvPr id="65" name="Tekstfelt 64"/>
          <p:cNvSpPr txBox="1"/>
          <p:nvPr/>
        </p:nvSpPr>
        <p:spPr>
          <a:xfrm>
            <a:off x="2569541" y="4962148"/>
            <a:ext cx="1584176" cy="707886"/>
          </a:xfrm>
          <a:prstGeom prst="rect">
            <a:avLst/>
          </a:prstGeom>
          <a:noFill/>
        </p:spPr>
        <p:txBody>
          <a:bodyPr wrap="square" rtlCol="0">
            <a:spAutoFit/>
          </a:bodyPr>
          <a:lstStyle/>
          <a:p>
            <a:pPr algn="ctr"/>
            <a:r>
              <a:rPr lang="da-DK" sz="4000" dirty="0">
                <a:solidFill>
                  <a:schemeClr val="tx2">
                    <a:lumMod val="60000"/>
                    <a:lumOff val="40000"/>
                  </a:schemeClr>
                </a:solidFill>
                <a:latin typeface="Cambria Math" panose="02040503050406030204" pitchFamily="18" charset="0"/>
                <a:ea typeface="Cambria Math" panose="02040503050406030204" pitchFamily="18" charset="0"/>
              </a:rPr>
              <a:t>÷</a:t>
            </a:r>
            <a:endParaRPr lang="da-DK" sz="3200" dirty="0">
              <a:solidFill>
                <a:schemeClr val="tx2">
                  <a:lumMod val="60000"/>
                  <a:lumOff val="40000"/>
                </a:schemeClr>
              </a:solidFill>
            </a:endParaRPr>
          </a:p>
        </p:txBody>
      </p:sp>
      <p:sp>
        <p:nvSpPr>
          <p:cNvPr id="66" name="Tekstfelt 65"/>
          <p:cNvSpPr txBox="1"/>
          <p:nvPr/>
        </p:nvSpPr>
        <p:spPr>
          <a:xfrm>
            <a:off x="5485610" y="5010271"/>
            <a:ext cx="1584176" cy="707886"/>
          </a:xfrm>
          <a:prstGeom prst="rect">
            <a:avLst/>
          </a:prstGeom>
          <a:noFill/>
        </p:spPr>
        <p:txBody>
          <a:bodyPr wrap="square" rtlCol="0">
            <a:spAutoFit/>
          </a:bodyPr>
          <a:lstStyle/>
          <a:p>
            <a:pPr algn="ctr"/>
            <a:r>
              <a:rPr lang="da-DK" sz="4000" dirty="0">
                <a:solidFill>
                  <a:schemeClr val="tx2">
                    <a:lumMod val="60000"/>
                    <a:lumOff val="40000"/>
                  </a:schemeClr>
                </a:solidFill>
                <a:latin typeface="Cambria Math" panose="02040503050406030204" pitchFamily="18" charset="0"/>
                <a:ea typeface="Cambria Math" panose="02040503050406030204" pitchFamily="18" charset="0"/>
              </a:rPr>
              <a:t>÷</a:t>
            </a:r>
            <a:endParaRPr lang="da-DK" sz="3200" dirty="0">
              <a:solidFill>
                <a:schemeClr val="tx2">
                  <a:lumMod val="60000"/>
                  <a:lumOff val="40000"/>
                </a:schemeClr>
              </a:solidFill>
            </a:endParaRPr>
          </a:p>
        </p:txBody>
      </p:sp>
    </p:spTree>
    <p:extLst>
      <p:ext uri="{BB962C8B-B14F-4D97-AF65-F5344CB8AC3E}">
        <p14:creationId xmlns:p14="http://schemas.microsoft.com/office/powerpoint/2010/main" val="11330956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457200" y="1214422"/>
            <a:ext cx="8200996" cy="4878874"/>
          </a:xfrm>
        </p:spPr>
        <p:txBody>
          <a:bodyPr>
            <a:normAutofit/>
          </a:bodyPr>
          <a:lstStyle/>
          <a:p>
            <a:pPr marL="0" indent="0">
              <a:buNone/>
            </a:pPr>
            <a:r>
              <a:rPr lang="da-DK" dirty="0"/>
              <a:t>Delegerede retsakter vil fastsætte de præcise grænseværdier for signifikante udstedelser. </a:t>
            </a:r>
          </a:p>
          <a:p>
            <a:pPr marL="0" indent="0">
              <a:buNone/>
            </a:pPr>
            <a:endParaRPr lang="da-DK" dirty="0"/>
          </a:p>
          <a:p>
            <a:pPr marL="0" indent="0">
              <a:buNone/>
            </a:pPr>
            <a:r>
              <a:rPr lang="da-DK" dirty="0"/>
              <a:t>Forordningen fastsætter disse </a:t>
            </a:r>
            <a:r>
              <a:rPr lang="da-DK" dirty="0" smtClean="0"/>
              <a:t>rammer:</a:t>
            </a:r>
            <a:endParaRPr lang="da-DK" dirty="0"/>
          </a:p>
          <a:p>
            <a:pPr lvl="1"/>
            <a:r>
              <a:rPr lang="da-DK" dirty="0" smtClean="0"/>
              <a:t>Antal brugere</a:t>
            </a:r>
            <a:endParaRPr lang="da-DK" dirty="0"/>
          </a:p>
          <a:p>
            <a:pPr lvl="1"/>
            <a:r>
              <a:rPr lang="da-DK" dirty="0" smtClean="0"/>
              <a:t>Værdi af udstedelser</a:t>
            </a:r>
            <a:endParaRPr lang="da-DK" dirty="0"/>
          </a:p>
          <a:p>
            <a:pPr lvl="1"/>
            <a:r>
              <a:rPr lang="da-DK" dirty="0" smtClean="0"/>
              <a:t>Antal transaktioner </a:t>
            </a:r>
            <a:r>
              <a:rPr lang="da-DK" dirty="0"/>
              <a:t>med samlet værdi </a:t>
            </a:r>
            <a:r>
              <a:rPr lang="da-DK" dirty="0" smtClean="0"/>
              <a:t>af transaktioner</a:t>
            </a:r>
            <a:endParaRPr lang="da-DK" dirty="0"/>
          </a:p>
          <a:p>
            <a:pPr lvl="1"/>
            <a:r>
              <a:rPr lang="da-DK" dirty="0"/>
              <a:t>Samme udsteder har udstedt flere </a:t>
            </a:r>
            <a:r>
              <a:rPr lang="da-DK" dirty="0" err="1"/>
              <a:t>ART’er</a:t>
            </a:r>
            <a:r>
              <a:rPr lang="da-DK" dirty="0"/>
              <a:t>, </a:t>
            </a:r>
            <a:r>
              <a:rPr lang="da-DK" dirty="0" err="1"/>
              <a:t>EMT’er</a:t>
            </a:r>
            <a:r>
              <a:rPr lang="da-DK" dirty="0"/>
              <a:t>, mm.</a:t>
            </a:r>
          </a:p>
          <a:p>
            <a:pPr lvl="1"/>
            <a:r>
              <a:rPr lang="da-DK" dirty="0"/>
              <a:t>Forbindelse til det øvrige finansielle </a:t>
            </a:r>
            <a:r>
              <a:rPr lang="da-DK" dirty="0" smtClean="0"/>
              <a:t>system</a:t>
            </a:r>
          </a:p>
          <a:p>
            <a:pPr lvl="1"/>
            <a:endParaRPr lang="da-DK" dirty="0"/>
          </a:p>
          <a:p>
            <a:r>
              <a:rPr lang="da-DK" dirty="0" smtClean="0"/>
              <a:t>Hvis forudsætningerne er opfyldt = EU-tilsyn (EBA eller ESMA)</a:t>
            </a:r>
          </a:p>
          <a:p>
            <a:r>
              <a:rPr lang="da-DK" dirty="0" smtClean="0"/>
              <a:t>Hvis forudsætningerne ikke er opfyldt = national tilsyn (f.eks. Finanstilsynet) </a:t>
            </a:r>
            <a:endParaRPr lang="da-DK" dirty="0"/>
          </a:p>
          <a:p>
            <a:pPr>
              <a:buFont typeface="Wingdings" panose="05000000000000000000" pitchFamily="2" charset="2"/>
              <a:buChar char="§"/>
            </a:pPr>
            <a:endParaRPr lang="da-DK" dirty="0"/>
          </a:p>
          <a:p>
            <a:pPr>
              <a:buFontTx/>
              <a:buChar char="-"/>
            </a:pPr>
            <a:endParaRPr lang="da-DK" dirty="0"/>
          </a:p>
        </p:txBody>
      </p:sp>
      <p:sp>
        <p:nvSpPr>
          <p:cNvPr id="8" name="Titel 3"/>
          <p:cNvSpPr>
            <a:spLocks noGrp="1"/>
          </p:cNvSpPr>
          <p:nvPr>
            <p:ph type="title"/>
          </p:nvPr>
        </p:nvSpPr>
        <p:spPr>
          <a:xfrm>
            <a:off x="428596" y="542334"/>
            <a:ext cx="8229600" cy="631844"/>
          </a:xfrm>
        </p:spPr>
        <p:txBody>
          <a:bodyPr>
            <a:normAutofit/>
          </a:bodyPr>
          <a:lstStyle/>
          <a:p>
            <a:r>
              <a:rPr lang="da-DK" dirty="0"/>
              <a:t>To grader af regulering ”</a:t>
            </a:r>
            <a:r>
              <a:rPr lang="da-DK" dirty="0" err="1"/>
              <a:t>stablecoins</a:t>
            </a:r>
            <a:r>
              <a:rPr lang="da-DK" dirty="0"/>
              <a:t>”</a:t>
            </a:r>
          </a:p>
        </p:txBody>
      </p:sp>
      <p:sp>
        <p:nvSpPr>
          <p:cNvPr id="6" name="Pladsholder til tekst 3"/>
          <p:cNvSpPr>
            <a:spLocks noGrp="1"/>
          </p:cNvSpPr>
          <p:nvPr>
            <p:ph type="body" sz="quarter" idx="10"/>
          </p:nvPr>
        </p:nvSpPr>
        <p:spPr>
          <a:xfrm>
            <a:off x="428596" y="6357938"/>
            <a:ext cx="8286808" cy="428625"/>
          </a:xfrm>
        </p:spPr>
        <p:txBody>
          <a:bodyPr/>
          <a:lstStyle/>
          <a:p>
            <a:r>
              <a:rPr lang="da-DK" dirty="0" smtClean="0"/>
              <a:t>12</a:t>
            </a:r>
            <a:endParaRPr lang="da-DK" dirty="0"/>
          </a:p>
        </p:txBody>
      </p:sp>
    </p:spTree>
    <p:extLst>
      <p:ext uri="{BB962C8B-B14F-4D97-AF65-F5344CB8AC3E}">
        <p14:creationId xmlns:p14="http://schemas.microsoft.com/office/powerpoint/2010/main" val="38736988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Finanstilsynets arbejdsgruppe for Blockchain og </a:t>
            </a:r>
            <a:r>
              <a:rPr lang="da-DK" dirty="0" err="1" smtClean="0"/>
              <a:t>DeFi</a:t>
            </a:r>
            <a:endParaRPr lang="da-DK" dirty="0"/>
          </a:p>
        </p:txBody>
      </p:sp>
      <p:sp>
        <p:nvSpPr>
          <p:cNvPr id="4" name="Pladsholder til tekst 3"/>
          <p:cNvSpPr>
            <a:spLocks noGrp="1"/>
          </p:cNvSpPr>
          <p:nvPr>
            <p:ph type="body" sz="quarter" idx="10"/>
          </p:nvPr>
        </p:nvSpPr>
        <p:spPr/>
        <p:txBody>
          <a:bodyPr/>
          <a:lstStyle/>
          <a:p>
            <a:r>
              <a:rPr lang="da-DK" dirty="0" smtClean="0"/>
              <a:t>13</a:t>
            </a:r>
            <a:endParaRPr lang="da-DK" dirty="0"/>
          </a:p>
        </p:txBody>
      </p:sp>
      <p:pic>
        <p:nvPicPr>
          <p:cNvPr id="5" name="Billede 4"/>
          <p:cNvPicPr>
            <a:picLocks noChangeAspect="1"/>
          </p:cNvPicPr>
          <p:nvPr/>
        </p:nvPicPr>
        <p:blipFill>
          <a:blip r:embed="rId3"/>
          <a:stretch>
            <a:fillRect/>
          </a:stretch>
        </p:blipFill>
        <p:spPr>
          <a:xfrm>
            <a:off x="323529" y="1340768"/>
            <a:ext cx="4824536" cy="4256568"/>
          </a:xfrm>
          <a:prstGeom prst="rect">
            <a:avLst/>
          </a:prstGeom>
        </p:spPr>
      </p:pic>
      <p:pic>
        <p:nvPicPr>
          <p:cNvPr id="6" name="Billede 5"/>
          <p:cNvPicPr>
            <a:picLocks noChangeAspect="1"/>
          </p:cNvPicPr>
          <p:nvPr/>
        </p:nvPicPr>
        <p:blipFill>
          <a:blip r:embed="rId4"/>
          <a:stretch>
            <a:fillRect/>
          </a:stretch>
        </p:blipFill>
        <p:spPr>
          <a:xfrm>
            <a:off x="5076056" y="1700808"/>
            <a:ext cx="3810000" cy="4524375"/>
          </a:xfrm>
          <a:prstGeom prst="rect">
            <a:avLst/>
          </a:prstGeom>
        </p:spPr>
      </p:pic>
    </p:spTree>
    <p:extLst>
      <p:ext uri="{BB962C8B-B14F-4D97-AF65-F5344CB8AC3E}">
        <p14:creationId xmlns:p14="http://schemas.microsoft.com/office/powerpoint/2010/main" val="21885479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Finanstilsynet perspektiv på Decentral Finans (</a:t>
            </a:r>
            <a:r>
              <a:rPr lang="da-DK" dirty="0" err="1"/>
              <a:t>DeFi</a:t>
            </a:r>
            <a:r>
              <a:rPr lang="da-DK" dirty="0"/>
              <a:t>) </a:t>
            </a:r>
          </a:p>
        </p:txBody>
      </p:sp>
      <p:sp>
        <p:nvSpPr>
          <p:cNvPr id="4" name="Pladsholder til tekst 3"/>
          <p:cNvSpPr>
            <a:spLocks noGrp="1"/>
          </p:cNvSpPr>
          <p:nvPr>
            <p:ph type="body" sz="quarter" idx="10"/>
          </p:nvPr>
        </p:nvSpPr>
        <p:spPr/>
        <p:txBody>
          <a:bodyPr/>
          <a:lstStyle/>
          <a:p>
            <a:r>
              <a:rPr lang="da-DK" dirty="0"/>
              <a:t>… vi anser (for nu) vurderingen for værende todelt	</a:t>
            </a:r>
            <a:r>
              <a:rPr lang="da-DK" dirty="0" smtClean="0"/>
              <a:t>14</a:t>
            </a:r>
            <a:endParaRPr lang="da-DK" dirty="0"/>
          </a:p>
        </p:txBody>
      </p:sp>
      <p:pic>
        <p:nvPicPr>
          <p:cNvPr id="25" name="Billede 24"/>
          <p:cNvPicPr/>
          <p:nvPr/>
        </p:nvPicPr>
        <p:blipFill>
          <a:blip r:embed="rId2">
            <a:extLst>
              <a:ext uri="{28A0092B-C50C-407E-A947-70E740481C1C}">
                <a14:useLocalDpi xmlns:a14="http://schemas.microsoft.com/office/drawing/2010/main" val="0"/>
              </a:ext>
            </a:extLst>
          </a:blip>
          <a:srcRect/>
          <a:stretch>
            <a:fillRect/>
          </a:stretch>
        </p:blipFill>
        <p:spPr bwMode="auto">
          <a:xfrm>
            <a:off x="683568" y="1556792"/>
            <a:ext cx="7704856" cy="4176464"/>
          </a:xfrm>
          <a:prstGeom prst="rect">
            <a:avLst/>
          </a:prstGeom>
          <a:noFill/>
        </p:spPr>
      </p:pic>
    </p:spTree>
    <p:extLst>
      <p:ext uri="{BB962C8B-B14F-4D97-AF65-F5344CB8AC3E}">
        <p14:creationId xmlns:p14="http://schemas.microsoft.com/office/powerpoint/2010/main" val="26818215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Billede 4"/>
          <p:cNvPicPr>
            <a:picLocks noChangeAspect="1"/>
          </p:cNvPicPr>
          <p:nvPr/>
        </p:nvPicPr>
        <p:blipFill>
          <a:blip r:embed="rId3"/>
          <a:stretch>
            <a:fillRect/>
          </a:stretch>
        </p:blipFill>
        <p:spPr>
          <a:xfrm rot="20664804">
            <a:off x="-48493" y="1457696"/>
            <a:ext cx="2625615" cy="1300278"/>
          </a:xfrm>
          <a:prstGeom prst="rect">
            <a:avLst/>
          </a:prstGeom>
        </p:spPr>
      </p:pic>
      <p:pic>
        <p:nvPicPr>
          <p:cNvPr id="10" name="Billede 9"/>
          <p:cNvPicPr>
            <a:picLocks noChangeAspect="1"/>
          </p:cNvPicPr>
          <p:nvPr/>
        </p:nvPicPr>
        <p:blipFill>
          <a:blip r:embed="rId4"/>
          <a:stretch>
            <a:fillRect/>
          </a:stretch>
        </p:blipFill>
        <p:spPr>
          <a:xfrm rot="20470184">
            <a:off x="2533583" y="3159746"/>
            <a:ext cx="2909731" cy="1707083"/>
          </a:xfrm>
          <a:prstGeom prst="rect">
            <a:avLst/>
          </a:prstGeom>
        </p:spPr>
      </p:pic>
      <p:pic>
        <p:nvPicPr>
          <p:cNvPr id="9" name="Billede 8"/>
          <p:cNvPicPr>
            <a:picLocks noChangeAspect="1"/>
          </p:cNvPicPr>
          <p:nvPr/>
        </p:nvPicPr>
        <p:blipFill>
          <a:blip r:embed="rId5"/>
          <a:stretch>
            <a:fillRect/>
          </a:stretch>
        </p:blipFill>
        <p:spPr>
          <a:xfrm rot="20537423">
            <a:off x="-90719" y="2761211"/>
            <a:ext cx="3076829" cy="1543247"/>
          </a:xfrm>
          <a:prstGeom prst="rect">
            <a:avLst/>
          </a:prstGeom>
        </p:spPr>
      </p:pic>
      <p:pic>
        <p:nvPicPr>
          <p:cNvPr id="7" name="Billede 6"/>
          <p:cNvPicPr>
            <a:picLocks noChangeAspect="1"/>
          </p:cNvPicPr>
          <p:nvPr/>
        </p:nvPicPr>
        <p:blipFill>
          <a:blip r:embed="rId6"/>
          <a:stretch>
            <a:fillRect/>
          </a:stretch>
        </p:blipFill>
        <p:spPr>
          <a:xfrm>
            <a:off x="5359318" y="1772816"/>
            <a:ext cx="3038049" cy="4018777"/>
          </a:xfrm>
          <a:prstGeom prst="rect">
            <a:avLst/>
          </a:prstGeom>
        </p:spPr>
      </p:pic>
      <p:sp>
        <p:nvSpPr>
          <p:cNvPr id="2" name="Titel 1"/>
          <p:cNvSpPr>
            <a:spLocks noGrp="1"/>
          </p:cNvSpPr>
          <p:nvPr>
            <p:ph type="title"/>
          </p:nvPr>
        </p:nvSpPr>
        <p:spPr/>
        <p:txBody>
          <a:bodyPr>
            <a:normAutofit/>
          </a:bodyPr>
          <a:lstStyle/>
          <a:p>
            <a:r>
              <a:rPr lang="da-DK" dirty="0"/>
              <a:t>Finanstilsynets stillingstagen indtil videre</a:t>
            </a:r>
          </a:p>
        </p:txBody>
      </p:sp>
      <p:sp>
        <p:nvSpPr>
          <p:cNvPr id="4" name="Pladsholder til tekst 3"/>
          <p:cNvSpPr>
            <a:spLocks noGrp="1"/>
          </p:cNvSpPr>
          <p:nvPr>
            <p:ph type="body" sz="quarter" idx="10"/>
          </p:nvPr>
        </p:nvSpPr>
        <p:spPr/>
        <p:txBody>
          <a:bodyPr/>
          <a:lstStyle/>
          <a:p>
            <a:r>
              <a:rPr lang="da-DK" dirty="0"/>
              <a:t>1</a:t>
            </a:r>
          </a:p>
        </p:txBody>
      </p:sp>
      <p:pic>
        <p:nvPicPr>
          <p:cNvPr id="6" name="Billede 5"/>
          <p:cNvPicPr>
            <a:picLocks noChangeAspect="1"/>
          </p:cNvPicPr>
          <p:nvPr/>
        </p:nvPicPr>
        <p:blipFill>
          <a:blip r:embed="rId7"/>
          <a:stretch>
            <a:fillRect/>
          </a:stretch>
        </p:blipFill>
        <p:spPr>
          <a:xfrm rot="20602476">
            <a:off x="2165378" y="1518578"/>
            <a:ext cx="2715453" cy="1245433"/>
          </a:xfrm>
          <a:prstGeom prst="rect">
            <a:avLst/>
          </a:prstGeom>
        </p:spPr>
      </p:pic>
      <p:pic>
        <p:nvPicPr>
          <p:cNvPr id="8" name="Billede 7"/>
          <p:cNvPicPr>
            <a:picLocks noChangeAspect="1"/>
          </p:cNvPicPr>
          <p:nvPr/>
        </p:nvPicPr>
        <p:blipFill>
          <a:blip r:embed="rId8"/>
          <a:stretch>
            <a:fillRect/>
          </a:stretch>
        </p:blipFill>
        <p:spPr>
          <a:xfrm rot="20307564">
            <a:off x="-69576" y="4420405"/>
            <a:ext cx="2844259" cy="1173179"/>
          </a:xfrm>
          <a:prstGeom prst="rect">
            <a:avLst/>
          </a:prstGeom>
        </p:spPr>
      </p:pic>
    </p:spTree>
    <p:extLst>
      <p:ext uri="{BB962C8B-B14F-4D97-AF65-F5344CB8AC3E}">
        <p14:creationId xmlns:p14="http://schemas.microsoft.com/office/powerpoint/2010/main" val="37707464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Digital Finans – sikre loven matcher innovationen</a:t>
            </a:r>
          </a:p>
        </p:txBody>
      </p:sp>
      <p:sp>
        <p:nvSpPr>
          <p:cNvPr id="4" name="Pladsholder til tekst 3"/>
          <p:cNvSpPr>
            <a:spLocks noGrp="1"/>
          </p:cNvSpPr>
          <p:nvPr>
            <p:ph type="body" sz="quarter" idx="10"/>
          </p:nvPr>
        </p:nvSpPr>
        <p:spPr/>
        <p:txBody>
          <a:bodyPr/>
          <a:lstStyle/>
          <a:p>
            <a:r>
              <a:rPr lang="da-DK" dirty="0"/>
              <a:t>2</a:t>
            </a:r>
          </a:p>
        </p:txBody>
      </p:sp>
      <p:sp>
        <p:nvSpPr>
          <p:cNvPr id="6" name="Afrundet rektangel 5"/>
          <p:cNvSpPr/>
          <p:nvPr/>
        </p:nvSpPr>
        <p:spPr>
          <a:xfrm>
            <a:off x="452612" y="1579872"/>
            <a:ext cx="2880320" cy="4312948"/>
          </a:xfrm>
          <a:prstGeom prst="roundRect">
            <a:avLst/>
          </a:prstGeom>
          <a:solidFill>
            <a:schemeClr val="accent3">
              <a:lumMod val="40000"/>
              <a:lumOff val="6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7" name="Afrundet rektangel 6"/>
          <p:cNvSpPr/>
          <p:nvPr/>
        </p:nvSpPr>
        <p:spPr>
          <a:xfrm>
            <a:off x="4692086" y="3782335"/>
            <a:ext cx="3959602" cy="1938878"/>
          </a:xfrm>
          <a:prstGeom prst="roundRect">
            <a:avLst/>
          </a:prstGeom>
          <a:solidFill>
            <a:schemeClr val="accent4">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Afrundet rektangel 7"/>
          <p:cNvSpPr/>
          <p:nvPr/>
        </p:nvSpPr>
        <p:spPr>
          <a:xfrm>
            <a:off x="4692086" y="1621699"/>
            <a:ext cx="3960440" cy="1817481"/>
          </a:xfrm>
          <a:prstGeom prst="roundRect">
            <a:avLst/>
          </a:prstGeom>
          <a:solidFill>
            <a:schemeClr val="accent4">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9" name="Tekstfelt 8"/>
          <p:cNvSpPr txBox="1"/>
          <p:nvPr/>
        </p:nvSpPr>
        <p:spPr>
          <a:xfrm>
            <a:off x="524619" y="1626188"/>
            <a:ext cx="2790310" cy="369332"/>
          </a:xfrm>
          <a:prstGeom prst="rect">
            <a:avLst/>
          </a:prstGeom>
          <a:noFill/>
        </p:spPr>
        <p:txBody>
          <a:bodyPr wrap="square" rtlCol="0">
            <a:spAutoFit/>
          </a:bodyPr>
          <a:lstStyle/>
          <a:p>
            <a:pPr algn="ctr"/>
            <a:r>
              <a:rPr lang="da-DK" b="1" dirty="0"/>
              <a:t>Digital Finans</a:t>
            </a:r>
          </a:p>
        </p:txBody>
      </p:sp>
      <p:sp>
        <p:nvSpPr>
          <p:cNvPr id="10" name="Tekstfelt 9"/>
          <p:cNvSpPr txBox="1"/>
          <p:nvPr/>
        </p:nvSpPr>
        <p:spPr>
          <a:xfrm>
            <a:off x="4751029" y="1693504"/>
            <a:ext cx="3816424" cy="338554"/>
          </a:xfrm>
          <a:prstGeom prst="rect">
            <a:avLst/>
          </a:prstGeom>
          <a:noFill/>
        </p:spPr>
        <p:txBody>
          <a:bodyPr wrap="square" rtlCol="0">
            <a:spAutoFit/>
          </a:bodyPr>
          <a:lstStyle/>
          <a:p>
            <a:pPr algn="ctr"/>
            <a:r>
              <a:rPr lang="da-DK" sz="1600" b="1" dirty="0"/>
              <a:t>Forordning om markeder for kryptoaktiver</a:t>
            </a:r>
          </a:p>
        </p:txBody>
      </p:sp>
      <p:sp>
        <p:nvSpPr>
          <p:cNvPr id="11" name="Tekstfelt 10"/>
          <p:cNvSpPr txBox="1"/>
          <p:nvPr/>
        </p:nvSpPr>
        <p:spPr>
          <a:xfrm>
            <a:off x="4692085" y="3782334"/>
            <a:ext cx="4023781" cy="857180"/>
          </a:xfrm>
          <a:prstGeom prst="rect">
            <a:avLst/>
          </a:prstGeom>
          <a:noFill/>
        </p:spPr>
        <p:txBody>
          <a:bodyPr wrap="square" rtlCol="0">
            <a:spAutoFit/>
          </a:bodyPr>
          <a:lstStyle/>
          <a:p>
            <a:pPr algn="ctr"/>
            <a:r>
              <a:rPr lang="da-DK" sz="1600" b="1" dirty="0"/>
              <a:t>Forordning om en pilotordning for markedsinfrastrukturer baseret på DLT</a:t>
            </a:r>
          </a:p>
          <a:p>
            <a:endParaRPr lang="da-DK" dirty="0"/>
          </a:p>
        </p:txBody>
      </p:sp>
      <p:sp>
        <p:nvSpPr>
          <p:cNvPr id="12" name="Tekstfelt 11"/>
          <p:cNvSpPr txBox="1"/>
          <p:nvPr/>
        </p:nvSpPr>
        <p:spPr>
          <a:xfrm>
            <a:off x="452612" y="2004387"/>
            <a:ext cx="2880320" cy="3277820"/>
          </a:xfrm>
          <a:prstGeom prst="rect">
            <a:avLst/>
          </a:prstGeom>
          <a:noFill/>
        </p:spPr>
        <p:txBody>
          <a:bodyPr wrap="square" rtlCol="0">
            <a:spAutoFit/>
          </a:bodyPr>
          <a:lstStyle/>
          <a:p>
            <a:pPr marL="171450" indent="-171450">
              <a:lnSpc>
                <a:spcPct val="150000"/>
              </a:lnSpc>
              <a:buFont typeface="Arial" panose="020B0604020202020204" pitchFamily="34" charset="0"/>
              <a:buChar char="•"/>
            </a:pPr>
            <a:r>
              <a:rPr lang="en-GB" sz="1400" dirty="0">
                <a:solidFill>
                  <a:schemeClr val="tx1">
                    <a:lumMod val="50000"/>
                  </a:schemeClr>
                </a:solidFill>
              </a:rPr>
              <a:t>Støtte innovation</a:t>
            </a:r>
          </a:p>
          <a:p>
            <a:pPr marL="171450" indent="-171450">
              <a:lnSpc>
                <a:spcPct val="150000"/>
              </a:lnSpc>
              <a:buFont typeface="Arial" panose="020B0604020202020204" pitchFamily="34" charset="0"/>
              <a:buChar char="•"/>
            </a:pPr>
            <a:r>
              <a:rPr lang="en-GB" sz="1400" dirty="0">
                <a:solidFill>
                  <a:schemeClr val="tx1">
                    <a:lumMod val="50000"/>
                  </a:schemeClr>
                </a:solidFill>
              </a:rPr>
              <a:t>Forbrugerbeskyttelse</a:t>
            </a:r>
          </a:p>
          <a:p>
            <a:pPr marL="171450" indent="-171450">
              <a:lnSpc>
                <a:spcPct val="150000"/>
              </a:lnSpc>
              <a:buFont typeface="Arial" panose="020B0604020202020204" pitchFamily="34" charset="0"/>
              <a:buChar char="•"/>
            </a:pPr>
            <a:r>
              <a:rPr lang="en-GB" sz="1400" dirty="0">
                <a:solidFill>
                  <a:schemeClr val="tx1">
                    <a:lumMod val="50000"/>
                  </a:schemeClr>
                </a:solidFill>
              </a:rPr>
              <a:t>Markedsintegritet</a:t>
            </a:r>
          </a:p>
          <a:p>
            <a:pPr marL="171450" indent="-171450">
              <a:lnSpc>
                <a:spcPct val="150000"/>
              </a:lnSpc>
              <a:buFont typeface="Arial" panose="020B0604020202020204" pitchFamily="34" charset="0"/>
              <a:buChar char="•"/>
            </a:pPr>
            <a:r>
              <a:rPr lang="en-GB" sz="1400" dirty="0">
                <a:solidFill>
                  <a:schemeClr val="tx1">
                    <a:lumMod val="50000"/>
                  </a:schemeClr>
                </a:solidFill>
              </a:rPr>
              <a:t>Financiel stabilitet</a:t>
            </a:r>
          </a:p>
          <a:p>
            <a:pPr marL="171450" indent="-171450">
              <a:lnSpc>
                <a:spcPct val="150000"/>
              </a:lnSpc>
              <a:buFont typeface="Arial" panose="020B0604020202020204" pitchFamily="34" charset="0"/>
              <a:buChar char="•"/>
            </a:pPr>
            <a:r>
              <a:rPr lang="en-GB" sz="1400" dirty="0">
                <a:solidFill>
                  <a:schemeClr val="tx1">
                    <a:lumMod val="50000"/>
                  </a:schemeClr>
                </a:solidFill>
              </a:rPr>
              <a:t>Beskyttelse af medlemsstaters</a:t>
            </a:r>
          </a:p>
          <a:p>
            <a:pPr marL="628650" lvl="1" indent="-171450">
              <a:lnSpc>
                <a:spcPct val="150000"/>
              </a:lnSpc>
              <a:buFont typeface="Arial" panose="020B0604020202020204" pitchFamily="34" charset="0"/>
              <a:buChar char="•"/>
            </a:pPr>
            <a:r>
              <a:rPr lang="en-GB" sz="1400" dirty="0">
                <a:solidFill>
                  <a:schemeClr val="tx1">
                    <a:lumMod val="50000"/>
                  </a:schemeClr>
                </a:solidFill>
              </a:rPr>
              <a:t>monetære suverænitet </a:t>
            </a:r>
          </a:p>
          <a:p>
            <a:pPr marL="628650" lvl="1" indent="-171450">
              <a:lnSpc>
                <a:spcPct val="150000"/>
              </a:lnSpc>
              <a:buFont typeface="Arial" panose="020B0604020202020204" pitchFamily="34" charset="0"/>
              <a:buChar char="•"/>
            </a:pPr>
            <a:r>
              <a:rPr lang="en-GB" sz="1400" dirty="0">
                <a:solidFill>
                  <a:schemeClr val="tx1">
                    <a:lumMod val="50000"/>
                  </a:schemeClr>
                </a:solidFill>
              </a:rPr>
              <a:t>mulighed for udførelse af effektive pengepolitiske tiltag</a:t>
            </a:r>
          </a:p>
          <a:p>
            <a:endParaRPr lang="da-DK" sz="2000" dirty="0"/>
          </a:p>
        </p:txBody>
      </p:sp>
      <p:sp>
        <p:nvSpPr>
          <p:cNvPr id="13" name="Højrepil 12"/>
          <p:cNvSpPr/>
          <p:nvPr/>
        </p:nvSpPr>
        <p:spPr>
          <a:xfrm rot="19396441">
            <a:off x="3364166" y="2925978"/>
            <a:ext cx="1396258" cy="432048"/>
          </a:xfrm>
          <a:prstGeom prst="rightArrow">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4" name="Højrepil 13"/>
          <p:cNvSpPr/>
          <p:nvPr/>
        </p:nvSpPr>
        <p:spPr>
          <a:xfrm rot="2401037">
            <a:off x="3328687" y="3992066"/>
            <a:ext cx="1511826" cy="432048"/>
          </a:xfrm>
          <a:prstGeom prst="rightArrow">
            <a:avLst/>
          </a:prstGeom>
          <a:solidFill>
            <a:schemeClr val="accent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5" name="Tekstfelt 14"/>
          <p:cNvSpPr txBox="1"/>
          <p:nvPr/>
        </p:nvSpPr>
        <p:spPr>
          <a:xfrm>
            <a:off x="4773224" y="2004387"/>
            <a:ext cx="3942180" cy="1477328"/>
          </a:xfrm>
          <a:prstGeom prst="rect">
            <a:avLst/>
          </a:prstGeom>
          <a:noFill/>
        </p:spPr>
        <p:txBody>
          <a:bodyPr wrap="square" rtlCol="0">
            <a:spAutoFit/>
          </a:bodyPr>
          <a:lstStyle/>
          <a:p>
            <a:pPr marL="171450" indent="-171450">
              <a:lnSpc>
                <a:spcPct val="150000"/>
              </a:lnSpc>
              <a:buFont typeface="Arial" panose="020B0604020202020204" pitchFamily="34" charset="0"/>
              <a:buChar char="•"/>
            </a:pPr>
            <a:r>
              <a:rPr lang="da-DK" sz="1200" dirty="0">
                <a:solidFill>
                  <a:schemeClr val="tx1">
                    <a:lumMod val="50000"/>
                  </a:schemeClr>
                </a:solidFill>
              </a:rPr>
              <a:t>Kryptoaktivtjenester</a:t>
            </a:r>
          </a:p>
          <a:p>
            <a:pPr marL="171450" indent="-171450">
              <a:lnSpc>
                <a:spcPct val="150000"/>
              </a:lnSpc>
              <a:buFont typeface="Arial" panose="020B0604020202020204" pitchFamily="34" charset="0"/>
              <a:buChar char="•"/>
            </a:pPr>
            <a:r>
              <a:rPr lang="da-DK" sz="1200" dirty="0">
                <a:solidFill>
                  <a:schemeClr val="tx1">
                    <a:lumMod val="50000"/>
                  </a:schemeClr>
                </a:solidFill>
              </a:rPr>
              <a:t>Udstedelse af kryptoaktiver, herunder </a:t>
            </a:r>
            <a:r>
              <a:rPr lang="da-DK" sz="1200" dirty="0" err="1">
                <a:solidFill>
                  <a:schemeClr val="tx1">
                    <a:lumMod val="50000"/>
                  </a:schemeClr>
                </a:solidFill>
              </a:rPr>
              <a:t>stablecoins</a:t>
            </a:r>
            <a:r>
              <a:rPr lang="da-DK" sz="1200" dirty="0">
                <a:solidFill>
                  <a:schemeClr val="tx1">
                    <a:lumMod val="50000"/>
                  </a:schemeClr>
                </a:solidFill>
              </a:rPr>
              <a:t>. </a:t>
            </a:r>
          </a:p>
          <a:p>
            <a:pPr marL="171450" indent="-171450">
              <a:lnSpc>
                <a:spcPct val="150000"/>
              </a:lnSpc>
              <a:buFont typeface="Arial" panose="020B0604020202020204" pitchFamily="34" charset="0"/>
              <a:buChar char="•"/>
            </a:pPr>
            <a:r>
              <a:rPr lang="da-DK" sz="1200" dirty="0">
                <a:solidFill>
                  <a:schemeClr val="tx1">
                    <a:lumMod val="50000"/>
                  </a:schemeClr>
                </a:solidFill>
              </a:rPr>
              <a:t>Omfatter kryptoaktiver og tjenester, som ellers ikke er omfattet andet steds i den finansielle regulering.</a:t>
            </a:r>
          </a:p>
          <a:p>
            <a:pPr marL="285750" indent="-285750">
              <a:buFont typeface="Arial" panose="020B0604020202020204" pitchFamily="34" charset="0"/>
              <a:buChar char="•"/>
            </a:pPr>
            <a:endParaRPr lang="da-DK" dirty="0"/>
          </a:p>
        </p:txBody>
      </p:sp>
      <p:sp>
        <p:nvSpPr>
          <p:cNvPr id="16" name="Tekstfelt 15"/>
          <p:cNvSpPr txBox="1"/>
          <p:nvPr/>
        </p:nvSpPr>
        <p:spPr>
          <a:xfrm>
            <a:off x="4781528" y="4276314"/>
            <a:ext cx="3870997" cy="1744974"/>
          </a:xfrm>
          <a:prstGeom prst="rect">
            <a:avLst/>
          </a:prstGeom>
          <a:noFill/>
        </p:spPr>
        <p:txBody>
          <a:bodyPr wrap="square" rtlCol="0">
            <a:spAutoFit/>
          </a:bodyPr>
          <a:lstStyle/>
          <a:p>
            <a:pPr marL="171450" indent="-171450">
              <a:lnSpc>
                <a:spcPct val="150000"/>
              </a:lnSpc>
              <a:buFont typeface="Arial" panose="020B0604020202020204" pitchFamily="34" charset="0"/>
              <a:buChar char="•"/>
            </a:pPr>
            <a:r>
              <a:rPr lang="da-DK" sz="1200" dirty="0"/>
              <a:t>Regulering af markedsinfrastrukturer, som er baseret på Distributed </a:t>
            </a:r>
            <a:r>
              <a:rPr lang="da-DK" sz="1200" dirty="0" err="1"/>
              <a:t>Ledger</a:t>
            </a:r>
            <a:r>
              <a:rPr lang="da-DK" sz="1200" dirty="0"/>
              <a:t> Technology</a:t>
            </a:r>
          </a:p>
          <a:p>
            <a:pPr marL="171450" indent="-171450">
              <a:lnSpc>
                <a:spcPct val="150000"/>
              </a:lnSpc>
              <a:buFont typeface="Arial" panose="020B0604020202020204" pitchFamily="34" charset="0"/>
              <a:buChar char="•"/>
            </a:pPr>
            <a:r>
              <a:rPr lang="da-DK" sz="1200" dirty="0"/>
              <a:t>Giver mulighed for dispensation fra EU-regler </a:t>
            </a:r>
            <a:endParaRPr lang="en-IE" sz="1200" dirty="0"/>
          </a:p>
          <a:p>
            <a:pPr marL="171450" indent="-171450">
              <a:lnSpc>
                <a:spcPct val="150000"/>
              </a:lnSpc>
              <a:buFont typeface="Arial" panose="020B0604020202020204" pitchFamily="34" charset="0"/>
              <a:buChar char="•"/>
            </a:pPr>
            <a:r>
              <a:rPr lang="da-DK" sz="1200" dirty="0"/>
              <a:t>Få specifik viden om mulige regulatoriske hindringer for anvendelse af DLT</a:t>
            </a:r>
            <a:endParaRPr lang="da-DK" sz="1200" b="1" dirty="0">
              <a:solidFill>
                <a:srgbClr val="024EA2"/>
              </a:solidFill>
            </a:endParaRPr>
          </a:p>
          <a:p>
            <a:endParaRPr lang="da-DK" dirty="0"/>
          </a:p>
        </p:txBody>
      </p:sp>
    </p:spTree>
    <p:extLst>
      <p:ext uri="{BB962C8B-B14F-4D97-AF65-F5344CB8AC3E}">
        <p14:creationId xmlns:p14="http://schemas.microsoft.com/office/powerpoint/2010/main" val="7279001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457200" y="1214422"/>
            <a:ext cx="6347048" cy="5000660"/>
          </a:xfrm>
        </p:spPr>
        <p:txBody>
          <a:bodyPr/>
          <a:lstStyle/>
          <a:p>
            <a:pPr marL="457200" indent="-457200">
              <a:buFont typeface="+mj-lt"/>
              <a:buAutoNum type="arabicPeriod"/>
            </a:pPr>
            <a:r>
              <a:rPr lang="da-DK" dirty="0"/>
              <a:t>Genstand, anvendelsesområde og definitioner</a:t>
            </a:r>
          </a:p>
          <a:p>
            <a:pPr marL="457200" indent="-457200">
              <a:buFont typeface="+mj-lt"/>
              <a:buAutoNum type="arabicPeriod"/>
            </a:pPr>
            <a:r>
              <a:rPr lang="da-DK" dirty="0"/>
              <a:t>Kryptoaktiver undtagen aktivbaserede </a:t>
            </a:r>
            <a:r>
              <a:rPr lang="da-DK" dirty="0" err="1"/>
              <a:t>tokens</a:t>
            </a:r>
            <a:r>
              <a:rPr lang="da-DK" dirty="0"/>
              <a:t> eller e-</a:t>
            </a:r>
            <a:r>
              <a:rPr lang="da-DK" dirty="0" err="1"/>
              <a:t>pengetokens</a:t>
            </a:r>
            <a:endParaRPr lang="da-DK" dirty="0"/>
          </a:p>
          <a:p>
            <a:pPr marL="457200" indent="-457200">
              <a:buFont typeface="+mj-lt"/>
              <a:buAutoNum type="arabicPeriod"/>
            </a:pPr>
            <a:r>
              <a:rPr lang="da-DK" dirty="0"/>
              <a:t>Aktivbaserede </a:t>
            </a:r>
            <a:r>
              <a:rPr lang="da-DK" dirty="0" err="1"/>
              <a:t>tokens</a:t>
            </a:r>
            <a:endParaRPr lang="da-DK" dirty="0"/>
          </a:p>
          <a:p>
            <a:pPr marL="457200" indent="-457200">
              <a:buFont typeface="+mj-lt"/>
              <a:buAutoNum type="arabicPeriod"/>
            </a:pPr>
            <a:r>
              <a:rPr lang="da-DK" dirty="0"/>
              <a:t>E-</a:t>
            </a:r>
            <a:r>
              <a:rPr lang="da-DK" dirty="0" err="1"/>
              <a:t>pengetokens</a:t>
            </a:r>
            <a:endParaRPr lang="da-DK" dirty="0"/>
          </a:p>
          <a:p>
            <a:pPr marL="457200" indent="-457200">
              <a:buFont typeface="+mj-lt"/>
              <a:buAutoNum type="arabicPeriod"/>
            </a:pPr>
            <a:r>
              <a:rPr lang="da-DK" dirty="0"/>
              <a:t>Betingelser for tilladelse og drift for udbydere af kryptoaktivtjenester</a:t>
            </a:r>
          </a:p>
          <a:p>
            <a:pPr marL="457200" indent="-457200">
              <a:buFont typeface="+mj-lt"/>
              <a:buAutoNum type="arabicPeriod"/>
            </a:pPr>
            <a:r>
              <a:rPr lang="da-DK" dirty="0"/>
              <a:t>Forebyggelse af markedsmisbrug i relation til kryptoaktiver</a:t>
            </a:r>
          </a:p>
          <a:p>
            <a:pPr marL="457200" indent="-457200">
              <a:buFont typeface="+mj-lt"/>
              <a:buAutoNum type="arabicPeriod"/>
            </a:pPr>
            <a:r>
              <a:rPr lang="da-DK" dirty="0"/>
              <a:t>Kompetente myndigheder, EBA og ESMA (og centralbanker)</a:t>
            </a:r>
          </a:p>
          <a:p>
            <a:pPr marL="457200" indent="-457200">
              <a:buFont typeface="+mj-lt"/>
              <a:buAutoNum type="arabicPeriod"/>
            </a:pPr>
            <a:r>
              <a:rPr lang="da-DK" dirty="0"/>
              <a:t>Delegerede retsakter og gennemførelsesretsakter</a:t>
            </a:r>
          </a:p>
          <a:p>
            <a:pPr marL="457200" indent="-457200">
              <a:buFont typeface="+mj-lt"/>
              <a:buAutoNum type="arabicPeriod"/>
            </a:pPr>
            <a:r>
              <a:rPr lang="da-DK" dirty="0"/>
              <a:t>Overgangsbestemmelser og endelige bestemmelser</a:t>
            </a:r>
          </a:p>
          <a:p>
            <a:pPr marL="0" indent="0">
              <a:buNone/>
            </a:pPr>
            <a:endParaRPr lang="da-DK" dirty="0"/>
          </a:p>
        </p:txBody>
      </p:sp>
      <p:sp>
        <p:nvSpPr>
          <p:cNvPr id="6" name="Titel 3"/>
          <p:cNvSpPr>
            <a:spLocks noGrp="1"/>
          </p:cNvSpPr>
          <p:nvPr>
            <p:ph type="title"/>
          </p:nvPr>
        </p:nvSpPr>
        <p:spPr>
          <a:xfrm>
            <a:off x="428596" y="542334"/>
            <a:ext cx="8229600" cy="631844"/>
          </a:xfrm>
        </p:spPr>
        <p:txBody>
          <a:bodyPr>
            <a:normAutofit/>
          </a:bodyPr>
          <a:lstStyle/>
          <a:p>
            <a:r>
              <a:rPr lang="da-DK" dirty="0"/>
              <a:t>Indhold - </a:t>
            </a:r>
            <a:r>
              <a:rPr lang="da-DK" dirty="0" err="1"/>
              <a:t>MiCA</a:t>
            </a:r>
            <a:endParaRPr lang="da-DK" dirty="0"/>
          </a:p>
        </p:txBody>
      </p:sp>
      <p:sp>
        <p:nvSpPr>
          <p:cNvPr id="4" name="Pladsholder til tekst 3"/>
          <p:cNvSpPr>
            <a:spLocks noGrp="1"/>
          </p:cNvSpPr>
          <p:nvPr>
            <p:ph type="body" sz="quarter" idx="10"/>
          </p:nvPr>
        </p:nvSpPr>
        <p:spPr>
          <a:xfrm>
            <a:off x="428596" y="6357938"/>
            <a:ext cx="8286808" cy="428625"/>
          </a:xfrm>
        </p:spPr>
        <p:txBody>
          <a:bodyPr/>
          <a:lstStyle/>
          <a:p>
            <a:r>
              <a:rPr lang="da-DK" dirty="0"/>
              <a:t>	3</a:t>
            </a:r>
          </a:p>
        </p:txBody>
      </p:sp>
    </p:spTree>
    <p:extLst>
      <p:ext uri="{BB962C8B-B14F-4D97-AF65-F5344CB8AC3E}">
        <p14:creationId xmlns:p14="http://schemas.microsoft.com/office/powerpoint/2010/main" val="26888298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frundet rektangel 1"/>
          <p:cNvSpPr/>
          <p:nvPr/>
        </p:nvSpPr>
        <p:spPr>
          <a:xfrm>
            <a:off x="484712" y="1731750"/>
            <a:ext cx="8407767" cy="1049178"/>
          </a:xfrm>
          <a:prstGeom prst="roundRect">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Titel 3"/>
          <p:cNvSpPr>
            <a:spLocks noGrp="1"/>
          </p:cNvSpPr>
          <p:nvPr>
            <p:ph type="title"/>
          </p:nvPr>
        </p:nvSpPr>
        <p:spPr>
          <a:xfrm>
            <a:off x="428596" y="542334"/>
            <a:ext cx="8229600" cy="631844"/>
          </a:xfrm>
        </p:spPr>
        <p:txBody>
          <a:bodyPr>
            <a:normAutofit/>
          </a:bodyPr>
          <a:lstStyle/>
          <a:p>
            <a:r>
              <a:rPr lang="da-DK" dirty="0"/>
              <a:t>Anvendelsesområde</a:t>
            </a:r>
          </a:p>
        </p:txBody>
      </p:sp>
      <p:sp>
        <p:nvSpPr>
          <p:cNvPr id="4" name="Pladsholder til tekst 3"/>
          <p:cNvSpPr>
            <a:spLocks noGrp="1"/>
          </p:cNvSpPr>
          <p:nvPr>
            <p:ph type="body" sz="quarter" idx="10"/>
          </p:nvPr>
        </p:nvSpPr>
        <p:spPr>
          <a:xfrm>
            <a:off x="428596" y="6357938"/>
            <a:ext cx="8286808" cy="428625"/>
          </a:xfrm>
        </p:spPr>
        <p:txBody>
          <a:bodyPr/>
          <a:lstStyle/>
          <a:p>
            <a:r>
              <a:rPr lang="da-DK" dirty="0"/>
              <a:t>4</a:t>
            </a:r>
          </a:p>
        </p:txBody>
      </p:sp>
      <p:sp>
        <p:nvSpPr>
          <p:cNvPr id="5" name="Tekstfelt 4"/>
          <p:cNvSpPr txBox="1"/>
          <p:nvPr/>
        </p:nvSpPr>
        <p:spPr>
          <a:xfrm>
            <a:off x="594300" y="1899422"/>
            <a:ext cx="8333058" cy="707886"/>
          </a:xfrm>
          <a:prstGeom prst="rect">
            <a:avLst/>
          </a:prstGeom>
          <a:noFill/>
        </p:spPr>
        <p:txBody>
          <a:bodyPr wrap="square" rtlCol="0">
            <a:spAutoFit/>
          </a:bodyPr>
          <a:lstStyle/>
          <a:p>
            <a:r>
              <a:rPr lang="da-DK" sz="2000" dirty="0"/>
              <a:t>MiCA finder anvendelse på personer, der er involveret i </a:t>
            </a:r>
            <a:r>
              <a:rPr lang="da-DK" sz="2000" b="1" u="sng" dirty="0"/>
              <a:t>udstedelse</a:t>
            </a:r>
            <a:r>
              <a:rPr lang="da-DK" sz="2000" dirty="0"/>
              <a:t> af kryptoaktiver eller leverer </a:t>
            </a:r>
            <a:r>
              <a:rPr lang="da-DK" sz="2000" b="1" u="sng" dirty="0"/>
              <a:t>tjenesteydelser</a:t>
            </a:r>
            <a:r>
              <a:rPr lang="da-DK" sz="2000" dirty="0"/>
              <a:t> i tilknytning med kryptoaktiver.</a:t>
            </a:r>
          </a:p>
        </p:txBody>
      </p:sp>
      <p:sp>
        <p:nvSpPr>
          <p:cNvPr id="7" name="Afrundet rektangel 6"/>
          <p:cNvSpPr/>
          <p:nvPr/>
        </p:nvSpPr>
        <p:spPr>
          <a:xfrm>
            <a:off x="501698" y="2983598"/>
            <a:ext cx="5698976" cy="1800200"/>
          </a:xfrm>
          <a:prstGeom prst="roundRect">
            <a:avLst/>
          </a:prstGeom>
          <a:solidFill>
            <a:schemeClr val="tx2">
              <a:lumMod val="40000"/>
              <a:lumOff val="6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0" name="Tekstfelt 9"/>
          <p:cNvSpPr txBox="1"/>
          <p:nvPr/>
        </p:nvSpPr>
        <p:spPr>
          <a:xfrm>
            <a:off x="501698" y="2983598"/>
            <a:ext cx="5698976" cy="1785104"/>
          </a:xfrm>
          <a:prstGeom prst="rect">
            <a:avLst/>
          </a:prstGeom>
          <a:noFill/>
        </p:spPr>
        <p:txBody>
          <a:bodyPr wrap="square" rtlCol="0">
            <a:spAutoFit/>
          </a:bodyPr>
          <a:lstStyle/>
          <a:p>
            <a:r>
              <a:rPr lang="da-DK" sz="2000" dirty="0"/>
              <a:t>Finder IKKE anvendelse på (ikke udtømmende):</a:t>
            </a:r>
          </a:p>
          <a:p>
            <a:pPr marL="285750" indent="-285750">
              <a:buFont typeface="Arial" panose="020B0604020202020204" pitchFamily="34" charset="0"/>
              <a:buChar char="•"/>
            </a:pPr>
            <a:r>
              <a:rPr lang="da-DK" dirty="0"/>
              <a:t>Finansielle instrumenter (</a:t>
            </a:r>
            <a:r>
              <a:rPr lang="da-DK" dirty="0" err="1"/>
              <a:t>MiFID</a:t>
            </a:r>
            <a:r>
              <a:rPr lang="da-DK" dirty="0"/>
              <a:t>)</a:t>
            </a:r>
          </a:p>
          <a:p>
            <a:pPr marL="285750" indent="-285750">
              <a:buFont typeface="Arial" panose="020B0604020202020204" pitchFamily="34" charset="0"/>
              <a:buChar char="•"/>
            </a:pPr>
            <a:r>
              <a:rPr lang="da-DK" dirty="0" err="1"/>
              <a:t>NFT’er</a:t>
            </a:r>
            <a:r>
              <a:rPr lang="da-DK" dirty="0"/>
              <a:t> (uafklaret)</a:t>
            </a:r>
          </a:p>
          <a:p>
            <a:pPr marL="285750" indent="-285750">
              <a:buFont typeface="Arial" panose="020B0604020202020204" pitchFamily="34" charset="0"/>
              <a:buChar char="•"/>
            </a:pPr>
            <a:r>
              <a:rPr lang="da-DK" dirty="0" err="1"/>
              <a:t>CBDC’er</a:t>
            </a:r>
            <a:endParaRPr lang="da-DK" dirty="0"/>
          </a:p>
          <a:p>
            <a:pPr marL="285750" indent="-285750">
              <a:buFont typeface="Arial" panose="020B0604020202020204" pitchFamily="34" charset="0"/>
              <a:buChar char="•"/>
            </a:pPr>
            <a:r>
              <a:rPr lang="da-DK" dirty="0"/>
              <a:t>Fuldstændig decentrale tjenester</a:t>
            </a:r>
          </a:p>
          <a:p>
            <a:endParaRPr lang="da-DK" dirty="0"/>
          </a:p>
        </p:txBody>
      </p:sp>
    </p:spTree>
    <p:extLst>
      <p:ext uri="{BB962C8B-B14F-4D97-AF65-F5344CB8AC3E}">
        <p14:creationId xmlns:p14="http://schemas.microsoft.com/office/powerpoint/2010/main" val="262089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Afrundet rektangel 31"/>
          <p:cNvSpPr/>
          <p:nvPr/>
        </p:nvSpPr>
        <p:spPr>
          <a:xfrm>
            <a:off x="1629054" y="1290930"/>
            <a:ext cx="1059416" cy="4896544"/>
          </a:xfrm>
          <a:prstGeom prst="roundRect">
            <a:avLst/>
          </a:prstGeom>
          <a:solidFill>
            <a:schemeClr val="accent4">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p:cNvSpPr>
            <a:spLocks noGrp="1"/>
          </p:cNvSpPr>
          <p:nvPr>
            <p:ph type="title"/>
          </p:nvPr>
        </p:nvSpPr>
        <p:spPr/>
        <p:txBody>
          <a:bodyPr/>
          <a:lstStyle/>
          <a:p>
            <a:r>
              <a:rPr lang="da-DK" dirty="0"/>
              <a:t>Definitioner – de forskellige kryptoaktiver</a:t>
            </a:r>
          </a:p>
        </p:txBody>
      </p:sp>
      <p:sp>
        <p:nvSpPr>
          <p:cNvPr id="4" name="Pladsholder til tekst 3"/>
          <p:cNvSpPr>
            <a:spLocks noGrp="1"/>
          </p:cNvSpPr>
          <p:nvPr>
            <p:ph type="body" sz="quarter" idx="10"/>
          </p:nvPr>
        </p:nvSpPr>
        <p:spPr/>
        <p:txBody>
          <a:bodyPr/>
          <a:lstStyle/>
          <a:p>
            <a:r>
              <a:rPr lang="da-DK" dirty="0"/>
              <a:t>5</a:t>
            </a:r>
          </a:p>
        </p:txBody>
      </p:sp>
      <p:sp>
        <p:nvSpPr>
          <p:cNvPr id="6" name="Afrundet rektangel 5"/>
          <p:cNvSpPr/>
          <p:nvPr/>
        </p:nvSpPr>
        <p:spPr>
          <a:xfrm>
            <a:off x="2123728" y="1290930"/>
            <a:ext cx="6259365" cy="4908553"/>
          </a:xfrm>
          <a:prstGeom prst="roundRect">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7" name="Tekstfelt 6"/>
          <p:cNvSpPr txBox="1"/>
          <p:nvPr/>
        </p:nvSpPr>
        <p:spPr>
          <a:xfrm>
            <a:off x="2406429" y="1399256"/>
            <a:ext cx="5976664" cy="307777"/>
          </a:xfrm>
          <a:prstGeom prst="rect">
            <a:avLst/>
          </a:prstGeom>
          <a:noFill/>
        </p:spPr>
        <p:txBody>
          <a:bodyPr wrap="square" rtlCol="0">
            <a:spAutoFit/>
          </a:bodyPr>
          <a:lstStyle/>
          <a:p>
            <a:pPr algn="ctr"/>
            <a:r>
              <a:rPr lang="da-DK" sz="1400" b="1" dirty="0"/>
              <a:t>Forordning om markeder for kryptoaktiver</a:t>
            </a:r>
          </a:p>
        </p:txBody>
      </p:sp>
      <p:sp>
        <p:nvSpPr>
          <p:cNvPr id="9" name="Tekstfelt 8"/>
          <p:cNvSpPr txBox="1"/>
          <p:nvPr/>
        </p:nvSpPr>
        <p:spPr>
          <a:xfrm>
            <a:off x="3270525" y="1864905"/>
            <a:ext cx="4320480" cy="1015663"/>
          </a:xfrm>
          <a:prstGeom prst="rect">
            <a:avLst/>
          </a:prstGeom>
          <a:noFill/>
        </p:spPr>
        <p:txBody>
          <a:bodyPr wrap="square" rtlCol="0">
            <a:spAutoFit/>
          </a:bodyPr>
          <a:lstStyle/>
          <a:p>
            <a:pPr algn="ctr"/>
            <a:r>
              <a:rPr lang="da-DK" sz="1200" b="1" dirty="0"/>
              <a:t>Kryptoaktiver</a:t>
            </a:r>
          </a:p>
          <a:p>
            <a:pPr lvl="0" algn="ctr">
              <a:defRPr/>
            </a:pPr>
            <a:r>
              <a:rPr lang="da-DK" sz="1200" i="1" dirty="0">
                <a:latin typeface="Calibri Light" panose="020F0302020204030204" pitchFamily="34" charset="0"/>
                <a:cs typeface="Calibri Light" panose="020F0302020204030204" pitchFamily="34" charset="0"/>
              </a:rPr>
              <a:t>”En digital gengivelse af værdi eller rettigheder, som kan</a:t>
            </a:r>
          </a:p>
          <a:p>
            <a:pPr lvl="0" algn="ctr">
              <a:defRPr/>
            </a:pPr>
            <a:r>
              <a:rPr lang="da-DK" sz="1200" i="1" dirty="0">
                <a:latin typeface="Calibri Light" panose="020F0302020204030204" pitchFamily="34" charset="0"/>
                <a:cs typeface="Calibri Light" panose="020F0302020204030204" pitchFamily="34" charset="0"/>
              </a:rPr>
              <a:t>overføres og lagres elektronisk ved hjælp af </a:t>
            </a:r>
            <a:r>
              <a:rPr lang="da-DK" sz="1200" i="1" dirty="0" err="1">
                <a:latin typeface="Calibri Light" panose="020F0302020204030204" pitchFamily="34" charset="0"/>
                <a:cs typeface="Calibri Light" panose="020F0302020204030204" pitchFamily="34" charset="0"/>
              </a:rPr>
              <a:t>distributed</a:t>
            </a:r>
            <a:r>
              <a:rPr lang="da-DK" sz="1200" i="1" dirty="0">
                <a:latin typeface="Calibri Light" panose="020F0302020204030204" pitchFamily="34" charset="0"/>
                <a:cs typeface="Calibri Light" panose="020F0302020204030204" pitchFamily="34" charset="0"/>
              </a:rPr>
              <a:t> </a:t>
            </a:r>
            <a:r>
              <a:rPr lang="da-DK" sz="1200" i="1" dirty="0" err="1">
                <a:latin typeface="Calibri Light" panose="020F0302020204030204" pitchFamily="34" charset="0"/>
                <a:cs typeface="Calibri Light" panose="020F0302020204030204" pitchFamily="34" charset="0"/>
              </a:rPr>
              <a:t>ledger</a:t>
            </a:r>
            <a:r>
              <a:rPr lang="da-DK" sz="1200" i="1" dirty="0">
                <a:latin typeface="Calibri Light" panose="020F0302020204030204" pitchFamily="34" charset="0"/>
                <a:cs typeface="Calibri Light" panose="020F0302020204030204" pitchFamily="34" charset="0"/>
              </a:rPr>
              <a:t>-teknologi eller lignende teknologi”</a:t>
            </a:r>
          </a:p>
          <a:p>
            <a:pPr algn="ctr"/>
            <a:endParaRPr lang="da-DK" sz="1200" dirty="0"/>
          </a:p>
        </p:txBody>
      </p:sp>
      <p:sp>
        <p:nvSpPr>
          <p:cNvPr id="10" name="Afrundet rektangel 9"/>
          <p:cNvSpPr/>
          <p:nvPr/>
        </p:nvSpPr>
        <p:spPr>
          <a:xfrm>
            <a:off x="2190405" y="2741739"/>
            <a:ext cx="1440160" cy="3240360"/>
          </a:xfrm>
          <a:prstGeom prst="roundRect">
            <a:avLst/>
          </a:prstGeom>
          <a:solidFill>
            <a:schemeClr val="accent2">
              <a:lumMod val="10000"/>
              <a:lumOff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a-DK" sz="1400" b="1" dirty="0">
              <a:solidFill>
                <a:schemeClr val="tx1"/>
              </a:solidFill>
            </a:endParaRPr>
          </a:p>
        </p:txBody>
      </p:sp>
      <p:sp>
        <p:nvSpPr>
          <p:cNvPr id="12" name="Afrundet rektangel 11"/>
          <p:cNvSpPr/>
          <p:nvPr/>
        </p:nvSpPr>
        <p:spPr>
          <a:xfrm>
            <a:off x="3680746" y="2741739"/>
            <a:ext cx="1440160" cy="3240360"/>
          </a:xfrm>
          <a:prstGeom prst="roundRect">
            <a:avLst/>
          </a:prstGeom>
          <a:solidFill>
            <a:schemeClr val="accent2">
              <a:lumMod val="10000"/>
              <a:lumOff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3" name="Afrundet rektangel 12"/>
          <p:cNvSpPr/>
          <p:nvPr/>
        </p:nvSpPr>
        <p:spPr>
          <a:xfrm>
            <a:off x="5207091" y="2741739"/>
            <a:ext cx="1440160" cy="1608518"/>
          </a:xfrm>
          <a:prstGeom prst="roundRect">
            <a:avLst/>
          </a:prstGeom>
          <a:solidFill>
            <a:schemeClr val="accent2">
              <a:lumMod val="10000"/>
              <a:lumOff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4" name="Afrundet rektangel 13"/>
          <p:cNvSpPr/>
          <p:nvPr/>
        </p:nvSpPr>
        <p:spPr>
          <a:xfrm>
            <a:off x="6733436" y="2741739"/>
            <a:ext cx="1440160" cy="3240360"/>
          </a:xfrm>
          <a:prstGeom prst="roundRect">
            <a:avLst/>
          </a:prstGeom>
          <a:solidFill>
            <a:schemeClr val="accent2">
              <a:lumMod val="10000"/>
              <a:lumOff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2" name="Tekstfelt 21"/>
          <p:cNvSpPr txBox="1"/>
          <p:nvPr/>
        </p:nvSpPr>
        <p:spPr>
          <a:xfrm>
            <a:off x="2262413" y="2741739"/>
            <a:ext cx="1332148" cy="2662267"/>
          </a:xfrm>
          <a:prstGeom prst="rect">
            <a:avLst/>
          </a:prstGeom>
          <a:noFill/>
        </p:spPr>
        <p:txBody>
          <a:bodyPr wrap="square" rtlCol="0">
            <a:spAutoFit/>
          </a:bodyPr>
          <a:lstStyle/>
          <a:p>
            <a:pPr algn="ctr"/>
            <a:r>
              <a:rPr lang="da-DK" sz="1200" b="1" dirty="0"/>
              <a:t>E-penge </a:t>
            </a:r>
            <a:r>
              <a:rPr lang="da-DK" sz="1200" b="1" dirty="0" err="1"/>
              <a:t>tokens</a:t>
            </a:r>
            <a:endParaRPr lang="da-DK" sz="1200" b="1" dirty="0"/>
          </a:p>
          <a:p>
            <a:pPr algn="ctr"/>
            <a:endParaRPr lang="da-DK" sz="1200" b="1" dirty="0"/>
          </a:p>
          <a:p>
            <a:pPr algn="ctr"/>
            <a:endParaRPr lang="da-DK" sz="1100" dirty="0">
              <a:latin typeface="Calibri Light" panose="020F0302020204030204" pitchFamily="34" charset="0"/>
              <a:cs typeface="Calibri Light" panose="020F0302020204030204" pitchFamily="34" charset="0"/>
            </a:endParaRPr>
          </a:p>
          <a:p>
            <a:pPr algn="ctr"/>
            <a:r>
              <a:rPr lang="da-DK" sz="1100" dirty="0" smtClean="0">
                <a:latin typeface="Calibri Light" panose="020F0302020204030204" pitchFamily="34" charset="0"/>
                <a:cs typeface="Calibri Light" panose="020F0302020204030204" pitchFamily="34" charset="0"/>
              </a:rPr>
              <a:t>en </a:t>
            </a:r>
            <a:r>
              <a:rPr lang="da-DK" sz="1100" dirty="0">
                <a:latin typeface="Calibri Light" panose="020F0302020204030204" pitchFamily="34" charset="0"/>
                <a:cs typeface="Calibri Light" panose="020F0302020204030204" pitchFamily="34" charset="0"/>
              </a:rPr>
              <a:t>form for </a:t>
            </a:r>
            <a:r>
              <a:rPr lang="da-DK" sz="1100" dirty="0" err="1">
                <a:latin typeface="Calibri Light" panose="020F0302020204030204" pitchFamily="34" charset="0"/>
                <a:cs typeface="Calibri Light" panose="020F0302020204030204" pitchFamily="34" charset="0"/>
              </a:rPr>
              <a:t>kryptoaktiv</a:t>
            </a:r>
            <a:r>
              <a:rPr lang="da-DK" sz="1100" dirty="0">
                <a:latin typeface="Calibri Light" panose="020F0302020204030204" pitchFamily="34" charset="0"/>
                <a:cs typeface="Calibri Light" panose="020F0302020204030204" pitchFamily="34" charset="0"/>
              </a:rPr>
              <a:t>, hvis hovedformål er anvendelse som et omsætningsmiddel, og som hævdes at bevare en stabil værdi ved at henvise til værdien af en </a:t>
            </a:r>
            <a:r>
              <a:rPr lang="da-DK" sz="1100" dirty="0" err="1">
                <a:latin typeface="Calibri Light" panose="020F0302020204030204" pitchFamily="34" charset="0"/>
                <a:cs typeface="Calibri Light" panose="020F0302020204030204" pitchFamily="34" charset="0"/>
              </a:rPr>
              <a:t>fiatvaluta</a:t>
            </a:r>
            <a:r>
              <a:rPr lang="da-DK" sz="1100" dirty="0">
                <a:latin typeface="Calibri Light" panose="020F0302020204030204" pitchFamily="34" charset="0"/>
                <a:cs typeface="Calibri Light" panose="020F0302020204030204" pitchFamily="34" charset="0"/>
              </a:rPr>
              <a:t>, der er lovligt </a:t>
            </a:r>
            <a:r>
              <a:rPr lang="da-DK" sz="1100" dirty="0" smtClean="0">
                <a:latin typeface="Calibri Light" panose="020F0302020204030204" pitchFamily="34" charset="0"/>
                <a:cs typeface="Calibri Light" panose="020F0302020204030204" pitchFamily="34" charset="0"/>
              </a:rPr>
              <a:t>betalingsmiddel</a:t>
            </a:r>
            <a:endParaRPr lang="da-DK" sz="1100" b="1" dirty="0">
              <a:latin typeface="Calibri Light" panose="020F0302020204030204" pitchFamily="34" charset="0"/>
              <a:cs typeface="Calibri Light" panose="020F0302020204030204" pitchFamily="34" charset="0"/>
            </a:endParaRPr>
          </a:p>
        </p:txBody>
      </p:sp>
      <p:sp>
        <p:nvSpPr>
          <p:cNvPr id="24" name="Tekstfelt 23"/>
          <p:cNvSpPr txBox="1"/>
          <p:nvPr/>
        </p:nvSpPr>
        <p:spPr>
          <a:xfrm>
            <a:off x="3734752" y="2741739"/>
            <a:ext cx="1332148" cy="2169825"/>
          </a:xfrm>
          <a:prstGeom prst="rect">
            <a:avLst/>
          </a:prstGeom>
          <a:noFill/>
        </p:spPr>
        <p:txBody>
          <a:bodyPr wrap="square" rtlCol="0">
            <a:spAutoFit/>
          </a:bodyPr>
          <a:lstStyle/>
          <a:p>
            <a:pPr algn="ctr"/>
            <a:r>
              <a:rPr lang="da-DK" sz="1200" b="1" dirty="0"/>
              <a:t>Aktivbaserede </a:t>
            </a:r>
            <a:r>
              <a:rPr lang="da-DK" sz="1200" b="1" dirty="0" err="1"/>
              <a:t>tokens</a:t>
            </a:r>
            <a:endParaRPr lang="da-DK" sz="1200" b="1" dirty="0"/>
          </a:p>
          <a:p>
            <a:pPr algn="ctr"/>
            <a:endParaRPr lang="da-DK" sz="1200" b="1" dirty="0"/>
          </a:p>
          <a:p>
            <a:pPr algn="ctr"/>
            <a:r>
              <a:rPr lang="da-DK" sz="1100" dirty="0" smtClean="0">
                <a:latin typeface="Calibri Light" panose="020F0302020204030204" pitchFamily="34" charset="0"/>
                <a:cs typeface="Calibri Light" panose="020F0302020204030204" pitchFamily="34" charset="0"/>
              </a:rPr>
              <a:t>en </a:t>
            </a:r>
            <a:r>
              <a:rPr lang="da-DK" sz="1100" dirty="0">
                <a:latin typeface="Calibri Light" panose="020F0302020204030204" pitchFamily="34" charset="0"/>
                <a:cs typeface="Calibri Light" panose="020F0302020204030204" pitchFamily="34" charset="0"/>
              </a:rPr>
              <a:t>form for </a:t>
            </a:r>
            <a:r>
              <a:rPr lang="da-DK" sz="1100" dirty="0" err="1">
                <a:latin typeface="Calibri Light" panose="020F0302020204030204" pitchFamily="34" charset="0"/>
                <a:cs typeface="Calibri Light" panose="020F0302020204030204" pitchFamily="34" charset="0"/>
              </a:rPr>
              <a:t>kryptoaktiv</a:t>
            </a:r>
            <a:r>
              <a:rPr lang="da-DK" sz="1100" dirty="0">
                <a:latin typeface="Calibri Light" panose="020F0302020204030204" pitchFamily="34" charset="0"/>
                <a:cs typeface="Calibri Light" panose="020F0302020204030204" pitchFamily="34" charset="0"/>
              </a:rPr>
              <a:t>, som hævdes at bevare en stabil værdi, ved at henvise til </a:t>
            </a:r>
            <a:r>
              <a:rPr lang="da-DK" sz="1100" dirty="0" smtClean="0">
                <a:latin typeface="Calibri Light" panose="020F0302020204030204" pitchFamily="34" charset="0"/>
                <a:cs typeface="Calibri Light" panose="020F0302020204030204" pitchFamily="34" charset="0"/>
              </a:rPr>
              <a:t>en hver værdi, rettighed eller en kombination af disse.</a:t>
            </a:r>
            <a:endParaRPr lang="da-DK" sz="1100" b="1" dirty="0">
              <a:solidFill>
                <a:srgbClr val="FF0000"/>
              </a:solidFill>
              <a:latin typeface="Calibri Light" panose="020F0302020204030204" pitchFamily="34" charset="0"/>
              <a:cs typeface="Calibri Light" panose="020F0302020204030204" pitchFamily="34" charset="0"/>
            </a:endParaRPr>
          </a:p>
        </p:txBody>
      </p:sp>
      <p:sp>
        <p:nvSpPr>
          <p:cNvPr id="26" name="Tekstfelt 25"/>
          <p:cNvSpPr txBox="1"/>
          <p:nvPr/>
        </p:nvSpPr>
        <p:spPr>
          <a:xfrm>
            <a:off x="5214348" y="2741739"/>
            <a:ext cx="1332148" cy="1492716"/>
          </a:xfrm>
          <a:prstGeom prst="rect">
            <a:avLst/>
          </a:prstGeom>
          <a:noFill/>
        </p:spPr>
        <p:txBody>
          <a:bodyPr wrap="square" rtlCol="0">
            <a:spAutoFit/>
          </a:bodyPr>
          <a:lstStyle/>
          <a:p>
            <a:pPr algn="ctr"/>
            <a:r>
              <a:rPr lang="da-DK" sz="1200" b="1" dirty="0"/>
              <a:t>Andre kryptoaktiver</a:t>
            </a:r>
          </a:p>
          <a:p>
            <a:pPr algn="ctr"/>
            <a:endParaRPr lang="da-DK" sz="1200" b="1" dirty="0"/>
          </a:p>
          <a:p>
            <a:pPr algn="ctr"/>
            <a:r>
              <a:rPr lang="da-DK" sz="1100" dirty="0">
                <a:latin typeface="Calibri Light" panose="020F0302020204030204" pitchFamily="34" charset="0"/>
                <a:cs typeface="Calibri Light" panose="020F0302020204030204" pitchFamily="34" charset="0"/>
              </a:rPr>
              <a:t>Et hvert </a:t>
            </a:r>
            <a:r>
              <a:rPr lang="da-DK" sz="1100" dirty="0" err="1">
                <a:latin typeface="Calibri Light" panose="020F0302020204030204" pitchFamily="34" charset="0"/>
                <a:cs typeface="Calibri Light" panose="020F0302020204030204" pitchFamily="34" charset="0"/>
              </a:rPr>
              <a:t>kryptoaktiv</a:t>
            </a:r>
            <a:r>
              <a:rPr lang="da-DK" sz="1100" dirty="0">
                <a:latin typeface="Calibri Light" panose="020F0302020204030204" pitchFamily="34" charset="0"/>
                <a:cs typeface="Calibri Light" panose="020F0302020204030204" pitchFamily="34" charset="0"/>
              </a:rPr>
              <a:t>, som hverken er e-penge </a:t>
            </a:r>
            <a:r>
              <a:rPr lang="da-DK" sz="1100" dirty="0" err="1">
                <a:latin typeface="Calibri Light" panose="020F0302020204030204" pitchFamily="34" charset="0"/>
                <a:cs typeface="Calibri Light" panose="020F0302020204030204" pitchFamily="34" charset="0"/>
              </a:rPr>
              <a:t>tokens</a:t>
            </a:r>
            <a:r>
              <a:rPr lang="da-DK" sz="1100" dirty="0">
                <a:latin typeface="Calibri Light" panose="020F0302020204030204" pitchFamily="34" charset="0"/>
                <a:cs typeface="Calibri Light" panose="020F0302020204030204" pitchFamily="34" charset="0"/>
              </a:rPr>
              <a:t> eller aktivbaserede </a:t>
            </a:r>
            <a:r>
              <a:rPr lang="da-DK" sz="1100" dirty="0" err="1">
                <a:latin typeface="Calibri Light" panose="020F0302020204030204" pitchFamily="34" charset="0"/>
                <a:cs typeface="Calibri Light" panose="020F0302020204030204" pitchFamily="34" charset="0"/>
              </a:rPr>
              <a:t>tokens</a:t>
            </a:r>
            <a:endParaRPr lang="da-DK" sz="1100" dirty="0">
              <a:latin typeface="Calibri Light" panose="020F0302020204030204" pitchFamily="34" charset="0"/>
              <a:cs typeface="Calibri Light" panose="020F0302020204030204" pitchFamily="34" charset="0"/>
            </a:endParaRPr>
          </a:p>
        </p:txBody>
      </p:sp>
      <p:sp>
        <p:nvSpPr>
          <p:cNvPr id="27" name="Tekstfelt 26"/>
          <p:cNvSpPr txBox="1"/>
          <p:nvPr/>
        </p:nvSpPr>
        <p:spPr>
          <a:xfrm>
            <a:off x="6715996" y="2773237"/>
            <a:ext cx="1332148" cy="2677656"/>
          </a:xfrm>
          <a:prstGeom prst="rect">
            <a:avLst/>
          </a:prstGeom>
          <a:noFill/>
        </p:spPr>
        <p:txBody>
          <a:bodyPr wrap="square" rtlCol="0">
            <a:spAutoFit/>
          </a:bodyPr>
          <a:lstStyle/>
          <a:p>
            <a:pPr algn="ctr"/>
            <a:r>
              <a:rPr lang="da-DK" sz="1200" b="1" dirty="0"/>
              <a:t>Utility </a:t>
            </a:r>
            <a:r>
              <a:rPr lang="da-DK" sz="1200" b="1" dirty="0" err="1"/>
              <a:t>tokens</a:t>
            </a:r>
            <a:endParaRPr lang="da-DK" sz="1200" b="1" dirty="0"/>
          </a:p>
          <a:p>
            <a:pPr algn="ctr"/>
            <a:endParaRPr lang="da-DK" sz="1200" b="1" dirty="0"/>
          </a:p>
          <a:p>
            <a:pPr algn="ctr"/>
            <a:endParaRPr lang="da-DK" sz="1200" b="1" dirty="0"/>
          </a:p>
          <a:p>
            <a:pPr algn="ctr"/>
            <a:r>
              <a:rPr lang="da-DK" sz="1100" dirty="0" smtClean="0">
                <a:latin typeface="Calibri Light" panose="020F0302020204030204" pitchFamily="34" charset="0"/>
                <a:cs typeface="Calibri Light" panose="020F0302020204030204" pitchFamily="34" charset="0"/>
              </a:rPr>
              <a:t>en </a:t>
            </a:r>
            <a:r>
              <a:rPr lang="da-DK" sz="1100" dirty="0">
                <a:latin typeface="Calibri Light" panose="020F0302020204030204" pitchFamily="34" charset="0"/>
                <a:cs typeface="Calibri Light" panose="020F0302020204030204" pitchFamily="34" charset="0"/>
              </a:rPr>
              <a:t>form for </a:t>
            </a:r>
            <a:r>
              <a:rPr lang="da-DK" sz="1100" dirty="0" err="1">
                <a:latin typeface="Calibri Light" panose="020F0302020204030204" pitchFamily="34" charset="0"/>
                <a:cs typeface="Calibri Light" panose="020F0302020204030204" pitchFamily="34" charset="0"/>
              </a:rPr>
              <a:t>kryptoaktiv</a:t>
            </a:r>
            <a:r>
              <a:rPr lang="da-DK" sz="1100" dirty="0">
                <a:latin typeface="Calibri Light" panose="020F0302020204030204" pitchFamily="34" charset="0"/>
                <a:cs typeface="Calibri Light" panose="020F0302020204030204" pitchFamily="34" charset="0"/>
              </a:rPr>
              <a:t>, som er beregnet til at give digital adgang til en vare eller en tjenesteydelse, der er tilgængelig i forbindelse med DLT, og som kun kan accepteres af udsteder af denne </a:t>
            </a:r>
            <a:r>
              <a:rPr lang="da-DK" sz="1100" dirty="0" err="1" smtClean="0">
                <a:latin typeface="Calibri Light" panose="020F0302020204030204" pitchFamily="34" charset="0"/>
                <a:cs typeface="Calibri Light" panose="020F0302020204030204" pitchFamily="34" charset="0"/>
              </a:rPr>
              <a:t>token</a:t>
            </a:r>
            <a:endParaRPr lang="da-DK" sz="1100" b="1" dirty="0">
              <a:latin typeface="Calibri Light" panose="020F0302020204030204" pitchFamily="34" charset="0"/>
              <a:cs typeface="Calibri Light" panose="020F0302020204030204" pitchFamily="34" charset="0"/>
            </a:endParaRPr>
          </a:p>
        </p:txBody>
      </p:sp>
      <p:sp>
        <p:nvSpPr>
          <p:cNvPr id="64" name="Afrundet rektangel 63"/>
          <p:cNvSpPr/>
          <p:nvPr/>
        </p:nvSpPr>
        <p:spPr>
          <a:xfrm>
            <a:off x="5177301" y="4391642"/>
            <a:ext cx="1440160" cy="1608518"/>
          </a:xfrm>
          <a:prstGeom prst="roundRect">
            <a:avLst/>
          </a:prstGeom>
          <a:solidFill>
            <a:schemeClr val="bg2">
              <a:lumMod val="8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5" name="Tekstfelt 64"/>
          <p:cNvSpPr txBox="1"/>
          <p:nvPr/>
        </p:nvSpPr>
        <p:spPr>
          <a:xfrm>
            <a:off x="5264922" y="4449543"/>
            <a:ext cx="1332148" cy="1138773"/>
          </a:xfrm>
          <a:prstGeom prst="rect">
            <a:avLst/>
          </a:prstGeom>
          <a:noFill/>
        </p:spPr>
        <p:txBody>
          <a:bodyPr wrap="square" rtlCol="0">
            <a:spAutoFit/>
          </a:bodyPr>
          <a:lstStyle/>
          <a:p>
            <a:pPr algn="ctr"/>
            <a:r>
              <a:rPr lang="da-DK" sz="1200" b="1" dirty="0"/>
              <a:t>NFT</a:t>
            </a:r>
          </a:p>
          <a:p>
            <a:pPr algn="ctr"/>
            <a:endParaRPr lang="da-DK" sz="1200" b="1" dirty="0"/>
          </a:p>
          <a:p>
            <a:pPr algn="ctr"/>
            <a:r>
              <a:rPr lang="da-DK" sz="1100" dirty="0">
                <a:latin typeface="Calibri Light" panose="020F0302020204030204" pitchFamily="34" charset="0"/>
                <a:cs typeface="Calibri Light" panose="020F0302020204030204" pitchFamily="34" charset="0"/>
              </a:rPr>
              <a:t>Kryptoaktiver som er unikke, ikke-fungible og udelelige </a:t>
            </a:r>
          </a:p>
        </p:txBody>
      </p:sp>
      <p:sp>
        <p:nvSpPr>
          <p:cNvPr id="29" name="Tekstfelt 28"/>
          <p:cNvSpPr txBox="1"/>
          <p:nvPr/>
        </p:nvSpPr>
        <p:spPr>
          <a:xfrm>
            <a:off x="1606762" y="1452015"/>
            <a:ext cx="1067890" cy="276999"/>
          </a:xfrm>
          <a:prstGeom prst="rect">
            <a:avLst/>
          </a:prstGeom>
          <a:noFill/>
        </p:spPr>
        <p:txBody>
          <a:bodyPr wrap="square" rtlCol="0">
            <a:spAutoFit/>
          </a:bodyPr>
          <a:lstStyle/>
          <a:p>
            <a:pPr algn="ctr"/>
            <a:r>
              <a:rPr lang="da-DK" sz="1200" b="1" dirty="0"/>
              <a:t>EMD2/ PSD2</a:t>
            </a:r>
          </a:p>
        </p:txBody>
      </p:sp>
      <p:sp>
        <p:nvSpPr>
          <p:cNvPr id="33" name="Afrundet rektangel 32"/>
          <p:cNvSpPr/>
          <p:nvPr/>
        </p:nvSpPr>
        <p:spPr>
          <a:xfrm>
            <a:off x="539552" y="1290930"/>
            <a:ext cx="1059416" cy="4896544"/>
          </a:xfrm>
          <a:prstGeom prst="roundRect">
            <a:avLst/>
          </a:prstGeom>
          <a:solidFill>
            <a:schemeClr val="accent4">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4" name="Tekstfelt 33"/>
          <p:cNvSpPr txBox="1"/>
          <p:nvPr/>
        </p:nvSpPr>
        <p:spPr>
          <a:xfrm>
            <a:off x="583994" y="1444432"/>
            <a:ext cx="1067890" cy="276999"/>
          </a:xfrm>
          <a:prstGeom prst="rect">
            <a:avLst/>
          </a:prstGeom>
          <a:noFill/>
        </p:spPr>
        <p:txBody>
          <a:bodyPr wrap="square" rtlCol="0">
            <a:spAutoFit/>
          </a:bodyPr>
          <a:lstStyle/>
          <a:p>
            <a:pPr algn="ctr"/>
            <a:r>
              <a:rPr lang="da-DK" sz="1200" b="1" dirty="0" err="1"/>
              <a:t>MiFID</a:t>
            </a:r>
            <a:r>
              <a:rPr lang="da-DK" sz="1200" b="1" dirty="0"/>
              <a:t> II</a:t>
            </a:r>
          </a:p>
        </p:txBody>
      </p:sp>
      <p:sp>
        <p:nvSpPr>
          <p:cNvPr id="35" name="Afrundet rektangel 34"/>
          <p:cNvSpPr/>
          <p:nvPr/>
        </p:nvSpPr>
        <p:spPr>
          <a:xfrm>
            <a:off x="552678" y="2729730"/>
            <a:ext cx="1000301" cy="3240360"/>
          </a:xfrm>
          <a:prstGeom prst="roundRect">
            <a:avLst/>
          </a:prstGeom>
          <a:solidFill>
            <a:schemeClr val="accent2">
              <a:lumMod val="10000"/>
              <a:lumOff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8" name="Afrundet rektangel 37"/>
          <p:cNvSpPr/>
          <p:nvPr/>
        </p:nvSpPr>
        <p:spPr>
          <a:xfrm>
            <a:off x="588104" y="2810671"/>
            <a:ext cx="1000301" cy="3240360"/>
          </a:xfrm>
          <a:prstGeom prst="roundRect">
            <a:avLst/>
          </a:prstGeom>
          <a:solidFill>
            <a:schemeClr val="accent2">
              <a:lumMod val="10000"/>
              <a:lumOff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Tekstfelt 38"/>
          <p:cNvSpPr txBox="1"/>
          <p:nvPr/>
        </p:nvSpPr>
        <p:spPr>
          <a:xfrm>
            <a:off x="565312" y="2831104"/>
            <a:ext cx="1041450" cy="1323439"/>
          </a:xfrm>
          <a:prstGeom prst="rect">
            <a:avLst/>
          </a:prstGeom>
          <a:noFill/>
        </p:spPr>
        <p:txBody>
          <a:bodyPr wrap="square" rtlCol="0">
            <a:spAutoFit/>
          </a:bodyPr>
          <a:lstStyle/>
          <a:p>
            <a:pPr algn="ctr"/>
            <a:r>
              <a:rPr lang="da-DK" sz="1200" b="1" dirty="0"/>
              <a:t>Finansielle instrumenter </a:t>
            </a:r>
          </a:p>
          <a:p>
            <a:pPr algn="ctr"/>
            <a:endParaRPr lang="da-DK" sz="1200" b="1" dirty="0"/>
          </a:p>
          <a:p>
            <a:pPr algn="ctr"/>
            <a:r>
              <a:rPr lang="da-DK" sz="1100" dirty="0" smtClean="0">
                <a:latin typeface="Calibri Light" panose="020F0302020204030204" pitchFamily="34" charset="0"/>
                <a:cs typeface="Calibri Light" panose="020F0302020204030204" pitchFamily="34" charset="0"/>
              </a:rPr>
              <a:t>værdipapirer som defineret i kapitalmarkedslovens § 4.</a:t>
            </a:r>
            <a:endParaRPr lang="da-DK" sz="1100" b="1"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910577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ppt_x"/>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 calcmode="lin" valueType="num">
                                      <p:cBhvr additive="base">
                                        <p:cTn id="17" dur="500" fill="hold"/>
                                        <p:tgtEl>
                                          <p:spTgt spid="24"/>
                                        </p:tgtEl>
                                        <p:attrNameLst>
                                          <p:attrName>ppt_x</p:attrName>
                                        </p:attrNameLst>
                                      </p:cBhvr>
                                      <p:tavLst>
                                        <p:tav tm="0">
                                          <p:val>
                                            <p:strVal val="#ppt_x"/>
                                          </p:val>
                                        </p:tav>
                                        <p:tav tm="100000">
                                          <p:val>
                                            <p:strVal val="#ppt_x"/>
                                          </p:val>
                                        </p:tav>
                                      </p:tavLst>
                                    </p:anim>
                                    <p:anim calcmode="lin" valueType="num">
                                      <p:cBhvr additive="base">
                                        <p:cTn id="18" dur="500" fill="hold"/>
                                        <p:tgtEl>
                                          <p:spTgt spid="24"/>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 calcmode="lin" valueType="num">
                                      <p:cBhvr additive="base">
                                        <p:cTn id="21" dur="500" fill="hold"/>
                                        <p:tgtEl>
                                          <p:spTgt spid="12"/>
                                        </p:tgtEl>
                                        <p:attrNameLst>
                                          <p:attrName>ppt_x</p:attrName>
                                        </p:attrNameLst>
                                      </p:cBhvr>
                                      <p:tavLst>
                                        <p:tav tm="0">
                                          <p:val>
                                            <p:strVal val="#ppt_x"/>
                                          </p:val>
                                        </p:tav>
                                        <p:tav tm="100000">
                                          <p:val>
                                            <p:strVal val="#ppt_x"/>
                                          </p:val>
                                        </p:tav>
                                      </p:tavLst>
                                    </p:anim>
                                    <p:anim calcmode="lin" valueType="num">
                                      <p:cBhvr additive="base">
                                        <p:cTn id="2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 calcmode="lin" valueType="num">
                                      <p:cBhvr additive="base">
                                        <p:cTn id="27" dur="500" fill="hold"/>
                                        <p:tgtEl>
                                          <p:spTgt spid="26"/>
                                        </p:tgtEl>
                                        <p:attrNameLst>
                                          <p:attrName>ppt_x</p:attrName>
                                        </p:attrNameLst>
                                      </p:cBhvr>
                                      <p:tavLst>
                                        <p:tav tm="0">
                                          <p:val>
                                            <p:strVal val="#ppt_x"/>
                                          </p:val>
                                        </p:tav>
                                        <p:tav tm="100000">
                                          <p:val>
                                            <p:strVal val="#ppt_x"/>
                                          </p:val>
                                        </p:tav>
                                      </p:tavLst>
                                    </p:anim>
                                    <p:anim calcmode="lin" valueType="num">
                                      <p:cBhvr additive="base">
                                        <p:cTn id="28" dur="500" fill="hold"/>
                                        <p:tgtEl>
                                          <p:spTgt spid="26"/>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65"/>
                                        </p:tgtEl>
                                        <p:attrNameLst>
                                          <p:attrName>style.visibility</p:attrName>
                                        </p:attrNameLst>
                                      </p:cBhvr>
                                      <p:to>
                                        <p:strVal val="visible"/>
                                      </p:to>
                                    </p:set>
                                    <p:anim calcmode="lin" valueType="num">
                                      <p:cBhvr additive="base">
                                        <p:cTn id="35" dur="500" fill="hold"/>
                                        <p:tgtEl>
                                          <p:spTgt spid="65"/>
                                        </p:tgtEl>
                                        <p:attrNameLst>
                                          <p:attrName>ppt_x</p:attrName>
                                        </p:attrNameLst>
                                      </p:cBhvr>
                                      <p:tavLst>
                                        <p:tav tm="0">
                                          <p:val>
                                            <p:strVal val="#ppt_x"/>
                                          </p:val>
                                        </p:tav>
                                        <p:tav tm="100000">
                                          <p:val>
                                            <p:strVal val="#ppt_x"/>
                                          </p:val>
                                        </p:tav>
                                      </p:tavLst>
                                    </p:anim>
                                    <p:anim calcmode="lin" valueType="num">
                                      <p:cBhvr additive="base">
                                        <p:cTn id="36" dur="500" fill="hold"/>
                                        <p:tgtEl>
                                          <p:spTgt spid="65"/>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64"/>
                                        </p:tgtEl>
                                        <p:attrNameLst>
                                          <p:attrName>style.visibility</p:attrName>
                                        </p:attrNameLst>
                                      </p:cBhvr>
                                      <p:to>
                                        <p:strVal val="visible"/>
                                      </p:to>
                                    </p:set>
                                    <p:anim calcmode="lin" valueType="num">
                                      <p:cBhvr additive="base">
                                        <p:cTn id="39" dur="500" fill="hold"/>
                                        <p:tgtEl>
                                          <p:spTgt spid="64"/>
                                        </p:tgtEl>
                                        <p:attrNameLst>
                                          <p:attrName>ppt_x</p:attrName>
                                        </p:attrNameLst>
                                      </p:cBhvr>
                                      <p:tavLst>
                                        <p:tav tm="0">
                                          <p:val>
                                            <p:strVal val="#ppt_x"/>
                                          </p:val>
                                        </p:tav>
                                        <p:tav tm="100000">
                                          <p:val>
                                            <p:strVal val="#ppt_x"/>
                                          </p:val>
                                        </p:tav>
                                      </p:tavLst>
                                    </p:anim>
                                    <p:anim calcmode="lin" valueType="num">
                                      <p:cBhvr additive="base">
                                        <p:cTn id="40" dur="500" fill="hold"/>
                                        <p:tgtEl>
                                          <p:spTgt spid="64"/>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7"/>
                                        </p:tgtEl>
                                        <p:attrNameLst>
                                          <p:attrName>style.visibility</p:attrName>
                                        </p:attrNameLst>
                                      </p:cBhvr>
                                      <p:to>
                                        <p:strVal val="visible"/>
                                      </p:to>
                                    </p:set>
                                    <p:anim calcmode="lin" valueType="num">
                                      <p:cBhvr additive="base">
                                        <p:cTn id="45" dur="500" fill="hold"/>
                                        <p:tgtEl>
                                          <p:spTgt spid="27"/>
                                        </p:tgtEl>
                                        <p:attrNameLst>
                                          <p:attrName>ppt_x</p:attrName>
                                        </p:attrNameLst>
                                      </p:cBhvr>
                                      <p:tavLst>
                                        <p:tav tm="0">
                                          <p:val>
                                            <p:strVal val="#ppt_x"/>
                                          </p:val>
                                        </p:tav>
                                        <p:tav tm="100000">
                                          <p:val>
                                            <p:strVal val="#ppt_x"/>
                                          </p:val>
                                        </p:tav>
                                      </p:tavLst>
                                    </p:anim>
                                    <p:anim calcmode="lin" valueType="num">
                                      <p:cBhvr additive="base">
                                        <p:cTn id="46" dur="500" fill="hold"/>
                                        <p:tgtEl>
                                          <p:spTgt spid="27"/>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4"/>
                                        </p:tgtEl>
                                        <p:attrNameLst>
                                          <p:attrName>style.visibility</p:attrName>
                                        </p:attrNameLst>
                                      </p:cBhvr>
                                      <p:to>
                                        <p:strVal val="visible"/>
                                      </p:to>
                                    </p:set>
                                    <p:anim calcmode="lin" valueType="num">
                                      <p:cBhvr additive="base">
                                        <p:cTn id="49" dur="500" fill="hold"/>
                                        <p:tgtEl>
                                          <p:spTgt spid="14"/>
                                        </p:tgtEl>
                                        <p:attrNameLst>
                                          <p:attrName>ppt_x</p:attrName>
                                        </p:attrNameLst>
                                      </p:cBhvr>
                                      <p:tavLst>
                                        <p:tav tm="0">
                                          <p:val>
                                            <p:strVal val="#ppt_x"/>
                                          </p:val>
                                        </p:tav>
                                        <p:tav tm="100000">
                                          <p:val>
                                            <p:strVal val="#ppt_x"/>
                                          </p:val>
                                        </p:tav>
                                      </p:tavLst>
                                    </p:anim>
                                    <p:anim calcmode="lin" valueType="num">
                                      <p:cBhvr additive="base">
                                        <p:cTn id="5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P spid="13" grpId="0" animBg="1"/>
      <p:bldP spid="14" grpId="0" animBg="1"/>
      <p:bldP spid="22" grpId="0"/>
      <p:bldP spid="24" grpId="0"/>
      <p:bldP spid="26" grpId="0"/>
      <p:bldP spid="27" grpId="0"/>
      <p:bldP spid="64" grpId="0" animBg="1"/>
      <p:bldP spid="6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Afrundet rektangel 57"/>
          <p:cNvSpPr/>
          <p:nvPr/>
        </p:nvSpPr>
        <p:spPr>
          <a:xfrm>
            <a:off x="3692253" y="2053928"/>
            <a:ext cx="2860757" cy="4147552"/>
          </a:xfrm>
          <a:prstGeom prst="roundRect">
            <a:avLst/>
          </a:prstGeom>
          <a:solidFill>
            <a:schemeClr val="accent6">
              <a:alpha val="7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da-DK"/>
          </a:p>
        </p:txBody>
      </p:sp>
      <p:sp>
        <p:nvSpPr>
          <p:cNvPr id="2" name="Titel 1"/>
          <p:cNvSpPr>
            <a:spLocks noGrp="1"/>
          </p:cNvSpPr>
          <p:nvPr>
            <p:ph type="title"/>
          </p:nvPr>
        </p:nvSpPr>
        <p:spPr/>
        <p:txBody>
          <a:bodyPr/>
          <a:lstStyle/>
          <a:p>
            <a:r>
              <a:rPr lang="da-DK" dirty="0"/>
              <a:t>Aktiviteter efter MiCA</a:t>
            </a:r>
          </a:p>
        </p:txBody>
      </p:sp>
      <p:sp>
        <p:nvSpPr>
          <p:cNvPr id="4" name="Pladsholder til tekst 3"/>
          <p:cNvSpPr>
            <a:spLocks noGrp="1"/>
          </p:cNvSpPr>
          <p:nvPr>
            <p:ph type="body" sz="quarter" idx="10"/>
          </p:nvPr>
        </p:nvSpPr>
        <p:spPr/>
        <p:txBody>
          <a:bodyPr/>
          <a:lstStyle/>
          <a:p>
            <a:r>
              <a:rPr lang="da-DK" dirty="0"/>
              <a:t>6</a:t>
            </a:r>
          </a:p>
        </p:txBody>
      </p:sp>
      <p:sp>
        <p:nvSpPr>
          <p:cNvPr id="21" name="Afrundet rektangel 20"/>
          <p:cNvSpPr/>
          <p:nvPr/>
        </p:nvSpPr>
        <p:spPr>
          <a:xfrm>
            <a:off x="251520" y="1346068"/>
            <a:ext cx="6408712" cy="4868262"/>
          </a:xfrm>
          <a:prstGeom prst="roundRect">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2" name="Tekstfelt 21"/>
          <p:cNvSpPr txBox="1"/>
          <p:nvPr/>
        </p:nvSpPr>
        <p:spPr>
          <a:xfrm>
            <a:off x="251520" y="1346069"/>
            <a:ext cx="6408712" cy="338554"/>
          </a:xfrm>
          <a:prstGeom prst="rect">
            <a:avLst/>
          </a:prstGeom>
          <a:noFill/>
        </p:spPr>
        <p:txBody>
          <a:bodyPr wrap="square" rtlCol="0">
            <a:spAutoFit/>
          </a:bodyPr>
          <a:lstStyle/>
          <a:p>
            <a:pPr algn="ctr"/>
            <a:r>
              <a:rPr lang="da-DK" sz="1600" b="1" dirty="0"/>
              <a:t>Udstedelse af kryptoaktiver</a:t>
            </a:r>
          </a:p>
        </p:txBody>
      </p:sp>
      <p:sp>
        <p:nvSpPr>
          <p:cNvPr id="23" name="Afrundet rektangel 22"/>
          <p:cNvSpPr/>
          <p:nvPr/>
        </p:nvSpPr>
        <p:spPr>
          <a:xfrm>
            <a:off x="395537" y="2076394"/>
            <a:ext cx="3254536" cy="4137936"/>
          </a:xfrm>
          <a:prstGeom prst="roundRect">
            <a:avLst/>
          </a:prstGeom>
          <a:solidFill>
            <a:schemeClr val="accent6">
              <a:alpha val="70000"/>
            </a:schemeClr>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da-DK"/>
          </a:p>
        </p:txBody>
      </p:sp>
      <p:sp>
        <p:nvSpPr>
          <p:cNvPr id="24" name="Tekstfelt 23"/>
          <p:cNvSpPr txBox="1"/>
          <p:nvPr/>
        </p:nvSpPr>
        <p:spPr>
          <a:xfrm>
            <a:off x="426975" y="2131971"/>
            <a:ext cx="3260423" cy="461665"/>
          </a:xfrm>
          <a:prstGeom prst="rect">
            <a:avLst/>
          </a:prstGeom>
          <a:noFill/>
        </p:spPr>
        <p:txBody>
          <a:bodyPr wrap="square" rtlCol="0">
            <a:spAutoFit/>
          </a:bodyPr>
          <a:lstStyle/>
          <a:p>
            <a:pPr algn="ctr"/>
            <a:r>
              <a:rPr lang="da-DK" sz="1200" b="1" dirty="0"/>
              <a:t>Udstedere af </a:t>
            </a:r>
            <a:r>
              <a:rPr lang="da-DK" sz="1200" b="1" dirty="0" err="1"/>
              <a:t>stablecoins</a:t>
            </a:r>
            <a:endParaRPr lang="da-DK" sz="1200" b="1" dirty="0"/>
          </a:p>
          <a:p>
            <a:pPr lvl="0" algn="ctr">
              <a:defRPr/>
            </a:pPr>
            <a:endParaRPr lang="da-DK" sz="1200" dirty="0"/>
          </a:p>
        </p:txBody>
      </p:sp>
      <p:sp>
        <p:nvSpPr>
          <p:cNvPr id="25" name="Afrundet rektangel 24"/>
          <p:cNvSpPr/>
          <p:nvPr/>
        </p:nvSpPr>
        <p:spPr>
          <a:xfrm>
            <a:off x="538429" y="2434054"/>
            <a:ext cx="1440160" cy="3562256"/>
          </a:xfrm>
          <a:prstGeom prst="roundRect">
            <a:avLst/>
          </a:prstGeom>
          <a:solidFill>
            <a:schemeClr val="accent2">
              <a:lumMod val="10000"/>
              <a:lumOff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a-DK" sz="1400" b="1" dirty="0">
              <a:solidFill>
                <a:schemeClr val="tx1"/>
              </a:solidFill>
            </a:endParaRPr>
          </a:p>
        </p:txBody>
      </p:sp>
      <p:sp>
        <p:nvSpPr>
          <p:cNvPr id="26" name="Afrundet rektangel 25"/>
          <p:cNvSpPr/>
          <p:nvPr/>
        </p:nvSpPr>
        <p:spPr>
          <a:xfrm>
            <a:off x="2029893" y="2434690"/>
            <a:ext cx="1440160" cy="3562256"/>
          </a:xfrm>
          <a:prstGeom prst="roundRect">
            <a:avLst/>
          </a:prstGeom>
          <a:solidFill>
            <a:schemeClr val="accent2">
              <a:lumMod val="10000"/>
              <a:lumOff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8" name="Afrundet rektangel 27"/>
          <p:cNvSpPr/>
          <p:nvPr/>
        </p:nvSpPr>
        <p:spPr>
          <a:xfrm>
            <a:off x="3766634" y="2434054"/>
            <a:ext cx="2677924" cy="1604798"/>
          </a:xfrm>
          <a:prstGeom prst="roundRect">
            <a:avLst/>
          </a:prstGeom>
          <a:solidFill>
            <a:schemeClr val="accent2">
              <a:lumMod val="10000"/>
              <a:lumOff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2" name="Tekstfelt 31"/>
          <p:cNvSpPr txBox="1"/>
          <p:nvPr/>
        </p:nvSpPr>
        <p:spPr>
          <a:xfrm>
            <a:off x="646642" y="2577370"/>
            <a:ext cx="1385624" cy="1000274"/>
          </a:xfrm>
          <a:prstGeom prst="rect">
            <a:avLst/>
          </a:prstGeom>
          <a:noFill/>
        </p:spPr>
        <p:txBody>
          <a:bodyPr wrap="square" rtlCol="0">
            <a:spAutoFit/>
          </a:bodyPr>
          <a:lstStyle/>
          <a:p>
            <a:pPr algn="ctr"/>
            <a:r>
              <a:rPr lang="da-DK" sz="1200" b="1" dirty="0">
                <a:latin typeface="+mj-lt"/>
                <a:cs typeface="Calibri Light" panose="020F0302020204030204" pitchFamily="34" charset="0"/>
              </a:rPr>
              <a:t>E-penge </a:t>
            </a:r>
            <a:r>
              <a:rPr lang="da-DK" sz="1200" b="1" dirty="0" err="1">
                <a:latin typeface="+mj-lt"/>
                <a:cs typeface="Calibri Light" panose="020F0302020204030204" pitchFamily="34" charset="0"/>
              </a:rPr>
              <a:t>tokens</a:t>
            </a:r>
            <a:endParaRPr lang="da-DK" sz="1200" b="1" dirty="0">
              <a:latin typeface="+mj-lt"/>
              <a:cs typeface="Calibri Light" panose="020F0302020204030204" pitchFamily="34" charset="0"/>
            </a:endParaRPr>
          </a:p>
          <a:p>
            <a:endParaRPr lang="da-DK" sz="1200" b="1" dirty="0">
              <a:latin typeface="+mj-lt"/>
              <a:cs typeface="Calibri Light" panose="020F0302020204030204" pitchFamily="34" charset="0"/>
            </a:endParaRPr>
          </a:p>
          <a:p>
            <a:endParaRPr lang="da-DK" sz="1200" b="1" dirty="0">
              <a:latin typeface="+mj-lt"/>
              <a:cs typeface="Calibri Light" panose="020F0302020204030204" pitchFamily="34" charset="0"/>
            </a:endParaRPr>
          </a:p>
          <a:p>
            <a:endParaRPr lang="da-DK" sz="1200" b="1" dirty="0">
              <a:latin typeface="+mj-lt"/>
              <a:cs typeface="Calibri Light" panose="020F0302020204030204" pitchFamily="34" charset="0"/>
            </a:endParaRPr>
          </a:p>
          <a:p>
            <a:endParaRPr lang="da-DK" sz="1100" b="1" dirty="0">
              <a:latin typeface="Calibri Light" panose="020F0302020204030204" pitchFamily="34" charset="0"/>
              <a:cs typeface="Calibri Light" panose="020F0302020204030204" pitchFamily="34" charset="0"/>
            </a:endParaRPr>
          </a:p>
        </p:txBody>
      </p:sp>
      <p:sp>
        <p:nvSpPr>
          <p:cNvPr id="33" name="Tekstfelt 32"/>
          <p:cNvSpPr txBox="1"/>
          <p:nvPr/>
        </p:nvSpPr>
        <p:spPr>
          <a:xfrm>
            <a:off x="2090245" y="2577370"/>
            <a:ext cx="1394628" cy="630942"/>
          </a:xfrm>
          <a:prstGeom prst="rect">
            <a:avLst/>
          </a:prstGeom>
          <a:noFill/>
        </p:spPr>
        <p:txBody>
          <a:bodyPr wrap="square" rtlCol="0">
            <a:spAutoFit/>
          </a:bodyPr>
          <a:lstStyle/>
          <a:p>
            <a:pPr algn="ctr"/>
            <a:r>
              <a:rPr lang="da-DK" sz="1200" b="1" dirty="0"/>
              <a:t>Aktivbaserede </a:t>
            </a:r>
            <a:r>
              <a:rPr lang="da-DK" sz="1200" b="1" dirty="0" err="1"/>
              <a:t>tokens</a:t>
            </a:r>
            <a:endParaRPr lang="da-DK" sz="1200" b="1" dirty="0"/>
          </a:p>
          <a:p>
            <a:endParaRPr lang="da-DK" sz="1100" b="1" dirty="0">
              <a:latin typeface="Calibri Light" panose="020F0302020204030204" pitchFamily="34" charset="0"/>
              <a:cs typeface="Calibri Light" panose="020F0302020204030204" pitchFamily="34" charset="0"/>
            </a:endParaRPr>
          </a:p>
        </p:txBody>
      </p:sp>
      <p:sp>
        <p:nvSpPr>
          <p:cNvPr id="38" name="Afrundet rektangel 37"/>
          <p:cNvSpPr/>
          <p:nvPr/>
        </p:nvSpPr>
        <p:spPr>
          <a:xfrm>
            <a:off x="643573" y="3140968"/>
            <a:ext cx="1227912" cy="2801622"/>
          </a:xfrm>
          <a:prstGeom prst="roundRect">
            <a:avLst/>
          </a:prstGeom>
          <a:solidFill>
            <a:schemeClr val="bg2">
              <a:lumMod val="95000"/>
            </a:schemeClr>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0" name="Tekstfelt 39"/>
          <p:cNvSpPr txBox="1"/>
          <p:nvPr/>
        </p:nvSpPr>
        <p:spPr>
          <a:xfrm>
            <a:off x="765190" y="3144737"/>
            <a:ext cx="1084683" cy="3385542"/>
          </a:xfrm>
          <a:prstGeom prst="rect">
            <a:avLst/>
          </a:prstGeom>
          <a:noFill/>
        </p:spPr>
        <p:txBody>
          <a:bodyPr wrap="square" rtlCol="0">
            <a:spAutoFit/>
          </a:bodyPr>
          <a:lstStyle/>
          <a:p>
            <a:pPr algn="ctr"/>
            <a:r>
              <a:rPr lang="da-DK" sz="1200" b="1" dirty="0"/>
              <a:t>TILLADELSE</a:t>
            </a:r>
          </a:p>
          <a:p>
            <a:endParaRPr lang="da-DK" sz="1200" b="1" dirty="0"/>
          </a:p>
          <a:p>
            <a:pPr marL="171450" indent="-171450">
              <a:buFont typeface="Wingdings" panose="05000000000000000000" pitchFamily="2" charset="2"/>
              <a:buChar char="Ø"/>
            </a:pPr>
            <a:r>
              <a:rPr lang="da-DK" sz="1100" dirty="0"/>
              <a:t>Juridisk person</a:t>
            </a:r>
          </a:p>
          <a:p>
            <a:pPr marL="171450" indent="-171450">
              <a:buFont typeface="Wingdings" panose="05000000000000000000" pitchFamily="2" charset="2"/>
              <a:buChar char="Ø"/>
            </a:pPr>
            <a:endParaRPr lang="da-DK" sz="1100" dirty="0"/>
          </a:p>
          <a:p>
            <a:pPr marL="171450" indent="-171450">
              <a:buFont typeface="Wingdings" panose="05000000000000000000" pitchFamily="2" charset="2"/>
              <a:buChar char="Ø"/>
            </a:pPr>
            <a:r>
              <a:rPr lang="da-DK" sz="1100" dirty="0"/>
              <a:t>White </a:t>
            </a:r>
            <a:r>
              <a:rPr lang="da-DK" sz="1100" dirty="0" err="1"/>
              <a:t>paper</a:t>
            </a:r>
            <a:endParaRPr lang="da-DK" sz="1100" dirty="0"/>
          </a:p>
          <a:p>
            <a:pPr marL="171450" indent="-171450">
              <a:buFont typeface="Wingdings" panose="05000000000000000000" pitchFamily="2" charset="2"/>
              <a:buChar char="Ø"/>
            </a:pPr>
            <a:endParaRPr lang="da-DK" sz="1100" dirty="0"/>
          </a:p>
          <a:p>
            <a:pPr marL="171450" indent="-171450">
              <a:buFont typeface="Wingdings" panose="05000000000000000000" pitchFamily="2" charset="2"/>
              <a:buChar char="Ø"/>
            </a:pPr>
            <a:r>
              <a:rPr lang="da-DK" sz="1100" dirty="0" smtClean="0"/>
              <a:t>Kapitalkrav</a:t>
            </a:r>
            <a:endParaRPr lang="da-DK" sz="1100" dirty="0"/>
          </a:p>
          <a:p>
            <a:pPr marL="171450" indent="-171450">
              <a:buFont typeface="Wingdings" panose="05000000000000000000" pitchFamily="2" charset="2"/>
              <a:buChar char="Ø"/>
            </a:pPr>
            <a:endParaRPr lang="da-DK" sz="1100" dirty="0"/>
          </a:p>
          <a:p>
            <a:pPr marL="171450" indent="-171450">
              <a:buFont typeface="Wingdings" panose="05000000000000000000" pitchFamily="2" charset="2"/>
              <a:buChar char="Ø"/>
            </a:pPr>
            <a:r>
              <a:rPr lang="da-DK" sz="1100" dirty="0"/>
              <a:t>Omfattet af EMD2</a:t>
            </a:r>
          </a:p>
          <a:p>
            <a:pPr marL="171450" indent="-171450">
              <a:buFont typeface="Wingdings" panose="05000000000000000000" pitchFamily="2" charset="2"/>
              <a:buChar char="Ø"/>
            </a:pPr>
            <a:endParaRPr lang="da-DK" sz="1100" dirty="0"/>
          </a:p>
          <a:p>
            <a:pPr marL="171450" indent="-171450">
              <a:buFont typeface="Wingdings" panose="05000000000000000000" pitchFamily="2" charset="2"/>
              <a:buChar char="Ø"/>
            </a:pPr>
            <a:r>
              <a:rPr lang="da-DK" sz="1100" dirty="0"/>
              <a:t>Reservekrav</a:t>
            </a:r>
          </a:p>
          <a:p>
            <a:pPr marL="171450" indent="-171450">
              <a:buFont typeface="Wingdings" panose="05000000000000000000" pitchFamily="2" charset="2"/>
              <a:buChar char="Ø"/>
            </a:pPr>
            <a:endParaRPr lang="da-DK" sz="1100" dirty="0"/>
          </a:p>
          <a:p>
            <a:pPr marL="171450" indent="-171450">
              <a:buFont typeface="Wingdings" panose="05000000000000000000" pitchFamily="2" charset="2"/>
              <a:buChar char="Ø"/>
            </a:pPr>
            <a:r>
              <a:rPr lang="da-DK" sz="1100" dirty="0"/>
              <a:t>Indløsning til kurs pari</a:t>
            </a:r>
          </a:p>
          <a:p>
            <a:endParaRPr lang="da-DK" sz="1200" b="1" dirty="0"/>
          </a:p>
          <a:p>
            <a:endParaRPr lang="da-DK" sz="1200" b="1" dirty="0"/>
          </a:p>
          <a:p>
            <a:endParaRPr lang="da-DK" sz="1200" b="1" dirty="0"/>
          </a:p>
        </p:txBody>
      </p:sp>
      <p:sp>
        <p:nvSpPr>
          <p:cNvPr id="41" name="Afrundet rektangel 40"/>
          <p:cNvSpPr/>
          <p:nvPr/>
        </p:nvSpPr>
        <p:spPr>
          <a:xfrm>
            <a:off x="2136018" y="3140968"/>
            <a:ext cx="1235620" cy="2801622"/>
          </a:xfrm>
          <a:prstGeom prst="roundRect">
            <a:avLst/>
          </a:prstGeom>
          <a:solidFill>
            <a:schemeClr val="bg2">
              <a:lumMod val="95000"/>
            </a:schemeClr>
          </a:solidFill>
          <a:ln w="158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2" name="Tekstfelt 41"/>
          <p:cNvSpPr txBox="1"/>
          <p:nvPr/>
        </p:nvSpPr>
        <p:spPr>
          <a:xfrm>
            <a:off x="2176283" y="3144737"/>
            <a:ext cx="1084683" cy="2877711"/>
          </a:xfrm>
          <a:prstGeom prst="rect">
            <a:avLst/>
          </a:prstGeom>
          <a:noFill/>
        </p:spPr>
        <p:txBody>
          <a:bodyPr wrap="square" rtlCol="0">
            <a:spAutoFit/>
          </a:bodyPr>
          <a:lstStyle/>
          <a:p>
            <a:pPr algn="ctr"/>
            <a:r>
              <a:rPr lang="da-DK" sz="1200" b="1" dirty="0"/>
              <a:t>TILLADELSE</a:t>
            </a:r>
          </a:p>
          <a:p>
            <a:endParaRPr lang="da-DK" sz="1200" b="1" dirty="0"/>
          </a:p>
          <a:p>
            <a:pPr marL="171450" indent="-171450">
              <a:buFont typeface="Wingdings" panose="05000000000000000000" pitchFamily="2" charset="2"/>
              <a:buChar char="Ø"/>
            </a:pPr>
            <a:r>
              <a:rPr lang="da-DK" sz="1100" dirty="0"/>
              <a:t>Juridisk person</a:t>
            </a:r>
          </a:p>
          <a:p>
            <a:pPr marL="171450" indent="-171450">
              <a:buFont typeface="Wingdings" panose="05000000000000000000" pitchFamily="2" charset="2"/>
              <a:buChar char="Ø"/>
            </a:pPr>
            <a:endParaRPr lang="da-DK" sz="1100" dirty="0"/>
          </a:p>
          <a:p>
            <a:pPr marL="171450" indent="-171450">
              <a:buFont typeface="Wingdings" panose="05000000000000000000" pitchFamily="2" charset="2"/>
              <a:buChar char="Ø"/>
            </a:pPr>
            <a:r>
              <a:rPr lang="da-DK" sz="1100" dirty="0"/>
              <a:t>White </a:t>
            </a:r>
            <a:r>
              <a:rPr lang="da-DK" sz="1100" dirty="0" err="1"/>
              <a:t>paper</a:t>
            </a:r>
            <a:endParaRPr lang="da-DK" sz="1100" dirty="0"/>
          </a:p>
          <a:p>
            <a:pPr marL="171450" indent="-171450">
              <a:buFont typeface="Wingdings" panose="05000000000000000000" pitchFamily="2" charset="2"/>
              <a:buChar char="Ø"/>
            </a:pPr>
            <a:endParaRPr lang="da-DK" sz="1100" dirty="0"/>
          </a:p>
          <a:p>
            <a:pPr marL="171450" indent="-171450">
              <a:buFont typeface="Wingdings" panose="05000000000000000000" pitchFamily="2" charset="2"/>
              <a:buChar char="Ø"/>
            </a:pPr>
            <a:r>
              <a:rPr lang="da-DK" sz="1100" dirty="0" smtClean="0"/>
              <a:t>Kapitalkrav</a:t>
            </a:r>
            <a:endParaRPr lang="da-DK" sz="1100" dirty="0"/>
          </a:p>
          <a:p>
            <a:pPr marL="171450" indent="-171450">
              <a:buFont typeface="Wingdings" panose="05000000000000000000" pitchFamily="2" charset="2"/>
              <a:buChar char="Ø"/>
            </a:pPr>
            <a:endParaRPr lang="da-DK" sz="1100" dirty="0"/>
          </a:p>
          <a:p>
            <a:pPr marL="171450" indent="-171450">
              <a:buFont typeface="Wingdings" panose="05000000000000000000" pitchFamily="2" charset="2"/>
              <a:buChar char="Ø"/>
            </a:pPr>
            <a:r>
              <a:rPr lang="da-DK" sz="1100" dirty="0"/>
              <a:t>Reservekrav</a:t>
            </a:r>
          </a:p>
          <a:p>
            <a:pPr marL="171450" indent="-171450">
              <a:buFont typeface="Wingdings" panose="05000000000000000000" pitchFamily="2" charset="2"/>
              <a:buChar char="Ø"/>
            </a:pPr>
            <a:endParaRPr lang="da-DK" sz="1100" dirty="0"/>
          </a:p>
          <a:p>
            <a:pPr marL="171450" indent="-171450">
              <a:buFont typeface="Wingdings" panose="05000000000000000000" pitchFamily="2" charset="2"/>
              <a:buChar char="Ø"/>
            </a:pPr>
            <a:r>
              <a:rPr lang="da-DK" sz="1100" dirty="0"/>
              <a:t>Indløsning til markedspris</a:t>
            </a:r>
          </a:p>
          <a:p>
            <a:pPr marL="171450" indent="-171450">
              <a:buFont typeface="Wingdings" panose="05000000000000000000" pitchFamily="2" charset="2"/>
              <a:buChar char="Ø"/>
            </a:pPr>
            <a:endParaRPr lang="da-DK" sz="1200" b="1" dirty="0"/>
          </a:p>
          <a:p>
            <a:endParaRPr lang="da-DK" sz="1200" b="1" dirty="0"/>
          </a:p>
          <a:p>
            <a:endParaRPr lang="da-DK" sz="1200" b="1" dirty="0"/>
          </a:p>
        </p:txBody>
      </p:sp>
      <p:sp>
        <p:nvSpPr>
          <p:cNvPr id="43" name="Tekstfelt 42"/>
          <p:cNvSpPr txBox="1"/>
          <p:nvPr/>
        </p:nvSpPr>
        <p:spPr>
          <a:xfrm>
            <a:off x="3902624" y="2517641"/>
            <a:ext cx="2407636" cy="996914"/>
          </a:xfrm>
          <a:prstGeom prst="rect">
            <a:avLst/>
          </a:prstGeom>
          <a:noFill/>
        </p:spPr>
        <p:txBody>
          <a:bodyPr wrap="square" rtlCol="0">
            <a:spAutoFit/>
          </a:bodyPr>
          <a:lstStyle/>
          <a:p>
            <a:pPr algn="ctr"/>
            <a:r>
              <a:rPr lang="da-DK" sz="1200" b="1" dirty="0">
                <a:latin typeface="+mj-lt"/>
                <a:cs typeface="Calibri Light" panose="020F0302020204030204" pitchFamily="34" charset="0"/>
              </a:rPr>
              <a:t>Andre kryptoaktiver</a:t>
            </a:r>
          </a:p>
          <a:p>
            <a:endParaRPr lang="da-DK" sz="1200" b="1" dirty="0">
              <a:latin typeface="+mj-lt"/>
              <a:cs typeface="Calibri Light" panose="020F0302020204030204" pitchFamily="34" charset="0"/>
            </a:endParaRPr>
          </a:p>
          <a:p>
            <a:endParaRPr lang="da-DK" sz="1200" b="1" dirty="0">
              <a:latin typeface="+mj-lt"/>
              <a:cs typeface="Calibri Light" panose="020F0302020204030204" pitchFamily="34" charset="0"/>
            </a:endParaRPr>
          </a:p>
          <a:p>
            <a:endParaRPr lang="da-DK" sz="1200" b="1" dirty="0">
              <a:latin typeface="+mj-lt"/>
              <a:cs typeface="Calibri Light" panose="020F0302020204030204" pitchFamily="34" charset="0"/>
            </a:endParaRPr>
          </a:p>
          <a:p>
            <a:endParaRPr lang="da-DK" sz="1100" b="1" dirty="0">
              <a:latin typeface="Calibri Light" panose="020F0302020204030204" pitchFamily="34" charset="0"/>
              <a:cs typeface="Calibri Light" panose="020F0302020204030204" pitchFamily="34" charset="0"/>
            </a:endParaRPr>
          </a:p>
        </p:txBody>
      </p:sp>
      <p:sp>
        <p:nvSpPr>
          <p:cNvPr id="44" name="Afrundet rektangel 43"/>
          <p:cNvSpPr/>
          <p:nvPr/>
        </p:nvSpPr>
        <p:spPr>
          <a:xfrm>
            <a:off x="3913751" y="2788631"/>
            <a:ext cx="2411316" cy="1155590"/>
          </a:xfrm>
          <a:prstGeom prst="roundRect">
            <a:avLst/>
          </a:prstGeom>
          <a:solidFill>
            <a:srgbClr val="F2F2F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5" name="Tekstfelt 44"/>
          <p:cNvSpPr txBox="1"/>
          <p:nvPr/>
        </p:nvSpPr>
        <p:spPr>
          <a:xfrm>
            <a:off x="4027797" y="2844741"/>
            <a:ext cx="2186093" cy="797531"/>
          </a:xfrm>
          <a:prstGeom prst="rect">
            <a:avLst/>
          </a:prstGeom>
          <a:noFill/>
        </p:spPr>
        <p:txBody>
          <a:bodyPr wrap="square" rtlCol="0">
            <a:spAutoFit/>
          </a:bodyPr>
          <a:lstStyle/>
          <a:p>
            <a:pPr algn="ctr"/>
            <a:r>
              <a:rPr lang="da-DK" sz="1200" b="1" dirty="0"/>
              <a:t>WHITE PAPER</a:t>
            </a:r>
          </a:p>
          <a:p>
            <a:pPr algn="ctr"/>
            <a:endParaRPr lang="da-DK" sz="1200" b="1" dirty="0"/>
          </a:p>
          <a:p>
            <a:pPr marL="171450" indent="-171450">
              <a:buFont typeface="Wingdings" panose="05000000000000000000" pitchFamily="2" charset="2"/>
              <a:buChar char="Ø"/>
            </a:pPr>
            <a:r>
              <a:rPr lang="da-DK" sz="1100" dirty="0"/>
              <a:t>Notifikation af Finanstilsynet</a:t>
            </a:r>
          </a:p>
          <a:p>
            <a:endParaRPr lang="da-DK" sz="1100" dirty="0"/>
          </a:p>
        </p:txBody>
      </p:sp>
      <p:sp>
        <p:nvSpPr>
          <p:cNvPr id="48" name="Afrundet rektangel 47"/>
          <p:cNvSpPr/>
          <p:nvPr/>
        </p:nvSpPr>
        <p:spPr>
          <a:xfrm>
            <a:off x="3768620" y="4135867"/>
            <a:ext cx="1328779" cy="1886581"/>
          </a:xfrm>
          <a:prstGeom prst="roundRect">
            <a:avLst/>
          </a:prstGeom>
          <a:solidFill>
            <a:schemeClr val="accent2">
              <a:lumMod val="10000"/>
              <a:lumOff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9" name="Afrundet rektangel 48"/>
          <p:cNvSpPr/>
          <p:nvPr/>
        </p:nvSpPr>
        <p:spPr>
          <a:xfrm>
            <a:off x="5131885" y="4135746"/>
            <a:ext cx="1328779" cy="1886581"/>
          </a:xfrm>
          <a:prstGeom prst="roundRect">
            <a:avLst/>
          </a:prstGeom>
          <a:solidFill>
            <a:schemeClr val="accent2">
              <a:lumMod val="10000"/>
              <a:lumOff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2" name="Tekstfelt 51"/>
          <p:cNvSpPr txBox="1"/>
          <p:nvPr/>
        </p:nvSpPr>
        <p:spPr>
          <a:xfrm>
            <a:off x="3768621" y="4164625"/>
            <a:ext cx="1278461" cy="811610"/>
          </a:xfrm>
          <a:prstGeom prst="rect">
            <a:avLst/>
          </a:prstGeom>
          <a:noFill/>
        </p:spPr>
        <p:txBody>
          <a:bodyPr wrap="square" rtlCol="0">
            <a:spAutoFit/>
          </a:bodyPr>
          <a:lstStyle/>
          <a:p>
            <a:pPr algn="ctr"/>
            <a:r>
              <a:rPr lang="da-DK" sz="1200" b="1" dirty="0">
                <a:latin typeface="+mj-lt"/>
                <a:cs typeface="Calibri Light" panose="020F0302020204030204" pitchFamily="34" charset="0"/>
              </a:rPr>
              <a:t>NFT</a:t>
            </a:r>
          </a:p>
          <a:p>
            <a:endParaRPr lang="da-DK" sz="1200" b="1" dirty="0">
              <a:latin typeface="+mj-lt"/>
              <a:cs typeface="Calibri Light" panose="020F0302020204030204" pitchFamily="34" charset="0"/>
            </a:endParaRPr>
          </a:p>
          <a:p>
            <a:endParaRPr lang="da-DK" sz="1200" b="1" dirty="0">
              <a:latin typeface="+mj-lt"/>
              <a:cs typeface="Calibri Light" panose="020F0302020204030204" pitchFamily="34" charset="0"/>
            </a:endParaRPr>
          </a:p>
          <a:p>
            <a:endParaRPr lang="da-DK" sz="1100" b="1" dirty="0">
              <a:latin typeface="Calibri Light" panose="020F0302020204030204" pitchFamily="34" charset="0"/>
              <a:cs typeface="Calibri Light" panose="020F0302020204030204" pitchFamily="34" charset="0"/>
            </a:endParaRPr>
          </a:p>
        </p:txBody>
      </p:sp>
      <p:sp>
        <p:nvSpPr>
          <p:cNvPr id="53" name="Tekstfelt 52"/>
          <p:cNvSpPr txBox="1"/>
          <p:nvPr/>
        </p:nvSpPr>
        <p:spPr>
          <a:xfrm>
            <a:off x="5166097" y="4165123"/>
            <a:ext cx="1278461" cy="995372"/>
          </a:xfrm>
          <a:prstGeom prst="rect">
            <a:avLst/>
          </a:prstGeom>
          <a:noFill/>
        </p:spPr>
        <p:txBody>
          <a:bodyPr wrap="square" rtlCol="0">
            <a:spAutoFit/>
          </a:bodyPr>
          <a:lstStyle/>
          <a:p>
            <a:pPr algn="ctr"/>
            <a:r>
              <a:rPr lang="da-DK" sz="1200" b="1" dirty="0">
                <a:latin typeface="+mj-lt"/>
                <a:cs typeface="Calibri Light" panose="020F0302020204030204" pitchFamily="34" charset="0"/>
              </a:rPr>
              <a:t>Utility </a:t>
            </a:r>
            <a:r>
              <a:rPr lang="da-DK" sz="1200" b="1" dirty="0" err="1">
                <a:latin typeface="+mj-lt"/>
                <a:cs typeface="Calibri Light" panose="020F0302020204030204" pitchFamily="34" charset="0"/>
              </a:rPr>
              <a:t>tokens</a:t>
            </a:r>
            <a:endParaRPr lang="da-DK" sz="1200" b="1" dirty="0">
              <a:latin typeface="+mj-lt"/>
              <a:cs typeface="Calibri Light" panose="020F0302020204030204" pitchFamily="34" charset="0"/>
            </a:endParaRPr>
          </a:p>
          <a:p>
            <a:endParaRPr lang="da-DK" sz="1200" b="1" dirty="0">
              <a:latin typeface="+mj-lt"/>
              <a:cs typeface="Calibri Light" panose="020F0302020204030204" pitchFamily="34" charset="0"/>
            </a:endParaRPr>
          </a:p>
          <a:p>
            <a:endParaRPr lang="da-DK" sz="1200" b="1" dirty="0">
              <a:latin typeface="+mj-lt"/>
              <a:cs typeface="Calibri Light" panose="020F0302020204030204" pitchFamily="34" charset="0"/>
            </a:endParaRPr>
          </a:p>
          <a:p>
            <a:endParaRPr lang="da-DK" sz="1200" b="1" dirty="0">
              <a:latin typeface="+mj-lt"/>
              <a:cs typeface="Calibri Light" panose="020F0302020204030204" pitchFamily="34" charset="0"/>
            </a:endParaRPr>
          </a:p>
          <a:p>
            <a:endParaRPr lang="da-DK" sz="1100" b="1" dirty="0">
              <a:latin typeface="Calibri Light" panose="020F0302020204030204" pitchFamily="34" charset="0"/>
              <a:cs typeface="Calibri Light" panose="020F0302020204030204" pitchFamily="34" charset="0"/>
            </a:endParaRPr>
          </a:p>
        </p:txBody>
      </p:sp>
      <p:sp>
        <p:nvSpPr>
          <p:cNvPr id="29" name="Afrundet rektangel 28"/>
          <p:cNvSpPr/>
          <p:nvPr/>
        </p:nvSpPr>
        <p:spPr>
          <a:xfrm>
            <a:off x="6718210" y="1346069"/>
            <a:ext cx="2102262" cy="4868262"/>
          </a:xfrm>
          <a:prstGeom prst="roundRect">
            <a:avLst/>
          </a:prstGeom>
          <a:solidFill>
            <a:schemeClr val="accent1">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0" name="Tekstfelt 29"/>
          <p:cNvSpPr txBox="1"/>
          <p:nvPr/>
        </p:nvSpPr>
        <p:spPr>
          <a:xfrm>
            <a:off x="6689221" y="1389269"/>
            <a:ext cx="2160240" cy="338554"/>
          </a:xfrm>
          <a:prstGeom prst="rect">
            <a:avLst/>
          </a:prstGeom>
          <a:noFill/>
        </p:spPr>
        <p:txBody>
          <a:bodyPr wrap="square" rtlCol="0">
            <a:spAutoFit/>
          </a:bodyPr>
          <a:lstStyle/>
          <a:p>
            <a:pPr algn="ctr"/>
            <a:r>
              <a:rPr lang="da-DK" sz="1600" b="1" dirty="0"/>
              <a:t>Kryptoaktivtjenester</a:t>
            </a:r>
            <a:endParaRPr lang="da-DK" b="1" dirty="0"/>
          </a:p>
        </p:txBody>
      </p:sp>
      <p:sp>
        <p:nvSpPr>
          <p:cNvPr id="31" name="Afrundet rektangel 30"/>
          <p:cNvSpPr/>
          <p:nvPr/>
        </p:nvSpPr>
        <p:spPr>
          <a:xfrm>
            <a:off x="6804249" y="2007357"/>
            <a:ext cx="1962594" cy="398246"/>
          </a:xfrm>
          <a:prstGeom prst="roundRect">
            <a:avLst/>
          </a:prstGeom>
          <a:solidFill>
            <a:schemeClr val="accent2">
              <a:lumMod val="10000"/>
              <a:lumOff val="90000"/>
              <a:alpha val="70000"/>
            </a:schemeClr>
          </a:solidFill>
          <a:ln w="158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4" name="Afrundet rektangel 33"/>
          <p:cNvSpPr/>
          <p:nvPr/>
        </p:nvSpPr>
        <p:spPr>
          <a:xfrm>
            <a:off x="6802911" y="2477434"/>
            <a:ext cx="1962594" cy="398246"/>
          </a:xfrm>
          <a:prstGeom prst="roundRect">
            <a:avLst/>
          </a:prstGeom>
          <a:solidFill>
            <a:schemeClr val="accent2">
              <a:lumMod val="10000"/>
              <a:lumOff val="90000"/>
              <a:alpha val="70000"/>
            </a:schemeClr>
          </a:solidFill>
          <a:ln w="158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tx1"/>
              </a:solidFill>
            </a:endParaRPr>
          </a:p>
        </p:txBody>
      </p:sp>
      <p:sp>
        <p:nvSpPr>
          <p:cNvPr id="35" name="Afrundet rektangel 34"/>
          <p:cNvSpPr/>
          <p:nvPr/>
        </p:nvSpPr>
        <p:spPr>
          <a:xfrm>
            <a:off x="6804437" y="2941845"/>
            <a:ext cx="1962594" cy="398246"/>
          </a:xfrm>
          <a:prstGeom prst="roundRect">
            <a:avLst/>
          </a:prstGeom>
          <a:solidFill>
            <a:schemeClr val="accent2">
              <a:lumMod val="10000"/>
              <a:lumOff val="9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6" name="Afrundet rektangel 35"/>
          <p:cNvSpPr/>
          <p:nvPr/>
        </p:nvSpPr>
        <p:spPr>
          <a:xfrm>
            <a:off x="6801320" y="3389724"/>
            <a:ext cx="1962594" cy="398246"/>
          </a:xfrm>
          <a:prstGeom prst="roundRect">
            <a:avLst/>
          </a:prstGeom>
          <a:solidFill>
            <a:schemeClr val="accent2">
              <a:lumMod val="10000"/>
              <a:lumOff val="90000"/>
              <a:alpha val="70000"/>
            </a:schemeClr>
          </a:solidFill>
          <a:ln w="158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7" name="Afrundet rektangel 36"/>
          <p:cNvSpPr/>
          <p:nvPr/>
        </p:nvSpPr>
        <p:spPr>
          <a:xfrm>
            <a:off x="6801320" y="3833288"/>
            <a:ext cx="1962594" cy="398246"/>
          </a:xfrm>
          <a:prstGeom prst="roundRect">
            <a:avLst/>
          </a:prstGeom>
          <a:solidFill>
            <a:schemeClr val="accent2">
              <a:lumMod val="10000"/>
              <a:lumOff val="90000"/>
              <a:alpha val="70000"/>
            </a:schemeClr>
          </a:solidFill>
          <a:ln w="158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9" name="Afrundet rektangel 38"/>
          <p:cNvSpPr/>
          <p:nvPr/>
        </p:nvSpPr>
        <p:spPr>
          <a:xfrm>
            <a:off x="6802911" y="4293857"/>
            <a:ext cx="1962594" cy="398246"/>
          </a:xfrm>
          <a:prstGeom prst="roundRect">
            <a:avLst/>
          </a:prstGeom>
          <a:solidFill>
            <a:schemeClr val="accent2">
              <a:lumMod val="10000"/>
              <a:lumOff val="90000"/>
              <a:alpha val="70000"/>
            </a:schemeClr>
          </a:solidFill>
          <a:ln w="158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6" name="Afrundet rektangel 45"/>
          <p:cNvSpPr/>
          <p:nvPr/>
        </p:nvSpPr>
        <p:spPr>
          <a:xfrm>
            <a:off x="6810136" y="4757848"/>
            <a:ext cx="1962594" cy="398246"/>
          </a:xfrm>
          <a:prstGeom prst="roundRect">
            <a:avLst/>
          </a:prstGeom>
          <a:solidFill>
            <a:schemeClr val="accent2">
              <a:lumMod val="10000"/>
              <a:lumOff val="90000"/>
              <a:alpha val="70000"/>
            </a:schemeClr>
          </a:solidFill>
          <a:ln w="158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7" name="Afrundet rektangel 46"/>
          <p:cNvSpPr/>
          <p:nvPr/>
        </p:nvSpPr>
        <p:spPr>
          <a:xfrm>
            <a:off x="6801320" y="5213187"/>
            <a:ext cx="1962594" cy="398246"/>
          </a:xfrm>
          <a:prstGeom prst="roundRect">
            <a:avLst/>
          </a:prstGeom>
          <a:solidFill>
            <a:schemeClr val="accent2">
              <a:lumMod val="10000"/>
              <a:lumOff val="90000"/>
              <a:alpha val="70000"/>
            </a:schemeClr>
          </a:solidFill>
          <a:ln w="158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56" name="Afrundet rektangel 55"/>
          <p:cNvSpPr/>
          <p:nvPr/>
        </p:nvSpPr>
        <p:spPr>
          <a:xfrm>
            <a:off x="6808519" y="5658687"/>
            <a:ext cx="1962594" cy="398246"/>
          </a:xfrm>
          <a:prstGeom prst="roundRect">
            <a:avLst/>
          </a:prstGeom>
          <a:solidFill>
            <a:schemeClr val="accent2">
              <a:lumMod val="10000"/>
              <a:lumOff val="90000"/>
              <a:alpha val="70000"/>
            </a:schemeClr>
          </a:solidFill>
          <a:ln w="158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3" name="Tekstfelt 2"/>
          <p:cNvSpPr txBox="1"/>
          <p:nvPr/>
        </p:nvSpPr>
        <p:spPr>
          <a:xfrm>
            <a:off x="6810136" y="1988840"/>
            <a:ext cx="1962594" cy="707886"/>
          </a:xfrm>
          <a:prstGeom prst="rect">
            <a:avLst/>
          </a:prstGeom>
          <a:noFill/>
        </p:spPr>
        <p:txBody>
          <a:bodyPr wrap="square" rtlCol="0">
            <a:spAutoFit/>
          </a:bodyPr>
          <a:lstStyle/>
          <a:p>
            <a:pPr marL="0" lvl="1" algn="ctr"/>
            <a:r>
              <a:rPr lang="da-DK" sz="1100" dirty="0"/>
              <a:t>Deponering og administration af kryptoaktiver</a:t>
            </a:r>
            <a:endParaRPr lang="en-US" sz="1100" i="1" dirty="0"/>
          </a:p>
          <a:p>
            <a:endParaRPr lang="da-DK" dirty="0"/>
          </a:p>
        </p:txBody>
      </p:sp>
      <p:sp>
        <p:nvSpPr>
          <p:cNvPr id="7" name="Tekstfelt 6"/>
          <p:cNvSpPr txBox="1"/>
          <p:nvPr/>
        </p:nvSpPr>
        <p:spPr>
          <a:xfrm>
            <a:off x="6825717" y="2544945"/>
            <a:ext cx="1945675" cy="447169"/>
          </a:xfrm>
          <a:prstGeom prst="rect">
            <a:avLst/>
          </a:prstGeom>
          <a:noFill/>
        </p:spPr>
        <p:txBody>
          <a:bodyPr wrap="square" rtlCol="0">
            <a:spAutoFit/>
          </a:bodyPr>
          <a:lstStyle/>
          <a:p>
            <a:pPr marL="0" lvl="1" algn="ctr"/>
            <a:r>
              <a:rPr lang="da-DK" sz="1100" dirty="0"/>
              <a:t>Drift af en handelsplatforme</a:t>
            </a:r>
          </a:p>
          <a:p>
            <a:endParaRPr lang="da-DK" sz="1100" dirty="0"/>
          </a:p>
        </p:txBody>
      </p:sp>
      <p:sp>
        <p:nvSpPr>
          <p:cNvPr id="10" name="Tekstfelt 9"/>
          <p:cNvSpPr txBox="1"/>
          <p:nvPr/>
        </p:nvSpPr>
        <p:spPr>
          <a:xfrm>
            <a:off x="6726199" y="3458042"/>
            <a:ext cx="1945675" cy="261610"/>
          </a:xfrm>
          <a:prstGeom prst="rect">
            <a:avLst/>
          </a:prstGeom>
          <a:noFill/>
        </p:spPr>
        <p:txBody>
          <a:bodyPr wrap="square" rtlCol="0">
            <a:spAutoFit/>
          </a:bodyPr>
          <a:lstStyle/>
          <a:p>
            <a:pPr marL="0" lvl="1" algn="ctr"/>
            <a:r>
              <a:rPr lang="da-DK" sz="1100" dirty="0"/>
              <a:t>Udførelse af ordrer</a:t>
            </a:r>
          </a:p>
        </p:txBody>
      </p:sp>
      <p:sp>
        <p:nvSpPr>
          <p:cNvPr id="11" name="Tekstfelt 10"/>
          <p:cNvSpPr txBox="1"/>
          <p:nvPr/>
        </p:nvSpPr>
        <p:spPr>
          <a:xfrm>
            <a:off x="6809149" y="3893225"/>
            <a:ext cx="1953505" cy="261610"/>
          </a:xfrm>
          <a:prstGeom prst="rect">
            <a:avLst/>
          </a:prstGeom>
          <a:noFill/>
        </p:spPr>
        <p:txBody>
          <a:bodyPr wrap="square" rtlCol="0">
            <a:spAutoFit/>
          </a:bodyPr>
          <a:lstStyle/>
          <a:p>
            <a:pPr marL="0" lvl="1" algn="ctr"/>
            <a:r>
              <a:rPr lang="da-DK" sz="1100" dirty="0"/>
              <a:t>Placering af kryptoaktiver</a:t>
            </a:r>
          </a:p>
        </p:txBody>
      </p:sp>
      <p:sp>
        <p:nvSpPr>
          <p:cNvPr id="12" name="Tekstfelt 11"/>
          <p:cNvSpPr txBox="1"/>
          <p:nvPr/>
        </p:nvSpPr>
        <p:spPr>
          <a:xfrm>
            <a:off x="6781400" y="4262434"/>
            <a:ext cx="1914012" cy="430887"/>
          </a:xfrm>
          <a:prstGeom prst="rect">
            <a:avLst/>
          </a:prstGeom>
          <a:noFill/>
        </p:spPr>
        <p:txBody>
          <a:bodyPr wrap="square" rtlCol="0">
            <a:spAutoFit/>
          </a:bodyPr>
          <a:lstStyle/>
          <a:p>
            <a:pPr marL="0" lvl="1" algn="ctr"/>
            <a:r>
              <a:rPr lang="da-DK" sz="1100" dirty="0"/>
              <a:t>Modtagelse og formidling af ordre</a:t>
            </a:r>
          </a:p>
        </p:txBody>
      </p:sp>
      <p:sp>
        <p:nvSpPr>
          <p:cNvPr id="13" name="Tekstfelt 12"/>
          <p:cNvSpPr txBox="1"/>
          <p:nvPr/>
        </p:nvSpPr>
        <p:spPr>
          <a:xfrm>
            <a:off x="6790138" y="4829751"/>
            <a:ext cx="1934010" cy="538609"/>
          </a:xfrm>
          <a:prstGeom prst="rect">
            <a:avLst/>
          </a:prstGeom>
          <a:noFill/>
        </p:spPr>
        <p:txBody>
          <a:bodyPr wrap="square" rtlCol="0">
            <a:spAutoFit/>
          </a:bodyPr>
          <a:lstStyle/>
          <a:p>
            <a:pPr marL="0" lvl="1" algn="ctr"/>
            <a:r>
              <a:rPr lang="da-DK" sz="1100" dirty="0"/>
              <a:t>Skønsmæssig porteføljepleje</a:t>
            </a:r>
          </a:p>
          <a:p>
            <a:endParaRPr lang="da-DK" dirty="0"/>
          </a:p>
        </p:txBody>
      </p:sp>
      <p:sp>
        <p:nvSpPr>
          <p:cNvPr id="14" name="Tekstfelt 13"/>
          <p:cNvSpPr txBox="1"/>
          <p:nvPr/>
        </p:nvSpPr>
        <p:spPr>
          <a:xfrm>
            <a:off x="6809149" y="5247226"/>
            <a:ext cx="1953505" cy="261610"/>
          </a:xfrm>
          <a:prstGeom prst="rect">
            <a:avLst/>
          </a:prstGeom>
          <a:noFill/>
        </p:spPr>
        <p:txBody>
          <a:bodyPr wrap="square" rtlCol="0">
            <a:spAutoFit/>
          </a:bodyPr>
          <a:lstStyle/>
          <a:p>
            <a:pPr marL="0" lvl="1" algn="ctr"/>
            <a:r>
              <a:rPr lang="da-DK" sz="1100" dirty="0"/>
              <a:t>Investeringsrådgivning</a:t>
            </a:r>
          </a:p>
        </p:txBody>
      </p:sp>
      <p:sp>
        <p:nvSpPr>
          <p:cNvPr id="16" name="Tekstfelt 15"/>
          <p:cNvSpPr txBox="1"/>
          <p:nvPr/>
        </p:nvSpPr>
        <p:spPr>
          <a:xfrm>
            <a:off x="6781400" y="5712304"/>
            <a:ext cx="1981254" cy="261610"/>
          </a:xfrm>
          <a:prstGeom prst="rect">
            <a:avLst/>
          </a:prstGeom>
          <a:noFill/>
        </p:spPr>
        <p:txBody>
          <a:bodyPr wrap="square" rtlCol="0">
            <a:spAutoFit/>
          </a:bodyPr>
          <a:lstStyle/>
          <a:p>
            <a:pPr marL="0" lvl="1" algn="ctr"/>
            <a:r>
              <a:rPr lang="da-DK" sz="1100" dirty="0"/>
              <a:t>Overførelser af kryptoaktiver</a:t>
            </a:r>
          </a:p>
        </p:txBody>
      </p:sp>
      <p:sp>
        <p:nvSpPr>
          <p:cNvPr id="57" name="Afrundet rektangel 56"/>
          <p:cNvSpPr/>
          <p:nvPr/>
        </p:nvSpPr>
        <p:spPr>
          <a:xfrm>
            <a:off x="6816628" y="2932177"/>
            <a:ext cx="1962594" cy="398246"/>
          </a:xfrm>
          <a:prstGeom prst="roundRect">
            <a:avLst/>
          </a:prstGeom>
          <a:solidFill>
            <a:srgbClr val="E2F6F7"/>
          </a:solidFill>
          <a:ln w="15875">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9" name="Tekstfelt 8"/>
          <p:cNvSpPr txBox="1"/>
          <p:nvPr/>
        </p:nvSpPr>
        <p:spPr>
          <a:xfrm>
            <a:off x="6774278" y="3007623"/>
            <a:ext cx="1945675" cy="261610"/>
          </a:xfrm>
          <a:prstGeom prst="rect">
            <a:avLst/>
          </a:prstGeom>
          <a:noFill/>
        </p:spPr>
        <p:txBody>
          <a:bodyPr wrap="square" rtlCol="0">
            <a:spAutoFit/>
          </a:bodyPr>
          <a:lstStyle/>
          <a:p>
            <a:pPr marL="0" lvl="1" algn="ctr"/>
            <a:r>
              <a:rPr lang="da-DK" sz="1100" dirty="0"/>
              <a:t>Veksling</a:t>
            </a:r>
            <a:endParaRPr lang="da-DK" dirty="0"/>
          </a:p>
        </p:txBody>
      </p:sp>
      <p:sp>
        <p:nvSpPr>
          <p:cNvPr id="59" name="Tekstfelt 58"/>
          <p:cNvSpPr txBox="1"/>
          <p:nvPr/>
        </p:nvSpPr>
        <p:spPr>
          <a:xfrm>
            <a:off x="3416630" y="2119121"/>
            <a:ext cx="3260423" cy="461665"/>
          </a:xfrm>
          <a:prstGeom prst="rect">
            <a:avLst/>
          </a:prstGeom>
          <a:noFill/>
        </p:spPr>
        <p:txBody>
          <a:bodyPr wrap="square" rtlCol="0">
            <a:spAutoFit/>
          </a:bodyPr>
          <a:lstStyle/>
          <a:p>
            <a:pPr algn="ctr"/>
            <a:r>
              <a:rPr lang="da-DK" sz="1200" b="1" dirty="0" smtClean="0"/>
              <a:t>Udstedere af andre kryptoaktiver</a:t>
            </a:r>
            <a:endParaRPr lang="da-DK" sz="1200" b="1" dirty="0"/>
          </a:p>
          <a:p>
            <a:pPr lvl="0" algn="ctr">
              <a:defRPr/>
            </a:pPr>
            <a:endParaRPr lang="da-DK" sz="1200" dirty="0"/>
          </a:p>
        </p:txBody>
      </p:sp>
    </p:spTree>
    <p:extLst>
      <p:ext uri="{BB962C8B-B14F-4D97-AF65-F5344CB8AC3E}">
        <p14:creationId xmlns:p14="http://schemas.microsoft.com/office/powerpoint/2010/main" val="10216507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smtClean="0"/>
              <a:t>Pointer der ikke fremgik af forrige slide</a:t>
            </a:r>
            <a:endParaRPr lang="da-DK" dirty="0"/>
          </a:p>
        </p:txBody>
      </p:sp>
      <p:sp>
        <p:nvSpPr>
          <p:cNvPr id="3" name="Pladsholder til indhold 2"/>
          <p:cNvSpPr>
            <a:spLocks noGrp="1"/>
          </p:cNvSpPr>
          <p:nvPr>
            <p:ph idx="1"/>
          </p:nvPr>
        </p:nvSpPr>
        <p:spPr/>
        <p:txBody>
          <a:bodyPr/>
          <a:lstStyle/>
          <a:p>
            <a:r>
              <a:rPr lang="da-DK" dirty="0" smtClean="0"/>
              <a:t>Langt de fleste </a:t>
            </a:r>
            <a:r>
              <a:rPr lang="da-DK" dirty="0" err="1" smtClean="0"/>
              <a:t>kryptoaktiver</a:t>
            </a:r>
            <a:r>
              <a:rPr lang="da-DK" dirty="0" smtClean="0"/>
              <a:t> i dag er ”andre </a:t>
            </a:r>
            <a:r>
              <a:rPr lang="da-DK" dirty="0" err="1" smtClean="0"/>
              <a:t>kryptoaktiver</a:t>
            </a:r>
            <a:r>
              <a:rPr lang="da-DK" dirty="0" smtClean="0"/>
              <a:t>” (f.eks. </a:t>
            </a:r>
            <a:r>
              <a:rPr lang="da-DK" dirty="0" err="1" smtClean="0"/>
              <a:t>Bitcoin</a:t>
            </a:r>
            <a:r>
              <a:rPr lang="da-DK" dirty="0" smtClean="0"/>
              <a:t> og </a:t>
            </a:r>
            <a:r>
              <a:rPr lang="da-DK" dirty="0" err="1" smtClean="0"/>
              <a:t>Ether</a:t>
            </a:r>
            <a:r>
              <a:rPr lang="da-DK" dirty="0" smtClean="0"/>
              <a:t>)</a:t>
            </a:r>
          </a:p>
          <a:p>
            <a:pPr lvl="1"/>
            <a:r>
              <a:rPr lang="da-DK" dirty="0" err="1" smtClean="0"/>
              <a:t>Kryptoaktivtjenester</a:t>
            </a:r>
            <a:r>
              <a:rPr lang="da-DK" dirty="0" smtClean="0"/>
              <a:t>, som anvender </a:t>
            </a:r>
            <a:r>
              <a:rPr lang="da-DK" dirty="0" err="1" smtClean="0"/>
              <a:t>bitcoins</a:t>
            </a:r>
            <a:r>
              <a:rPr lang="da-DK" dirty="0" smtClean="0"/>
              <a:t> i deres aktiviteter, bliver pålagt forpligtelser, f.eks. at offentliggøre </a:t>
            </a:r>
            <a:r>
              <a:rPr lang="da-DK" dirty="0" err="1" smtClean="0"/>
              <a:t>white</a:t>
            </a:r>
            <a:r>
              <a:rPr lang="da-DK" dirty="0" smtClean="0"/>
              <a:t> </a:t>
            </a:r>
            <a:r>
              <a:rPr lang="da-DK" dirty="0" err="1" smtClean="0"/>
              <a:t>paper</a:t>
            </a:r>
            <a:r>
              <a:rPr lang="da-DK" dirty="0" smtClean="0"/>
              <a:t>.</a:t>
            </a:r>
          </a:p>
          <a:p>
            <a:endParaRPr lang="da-DK" dirty="0" smtClean="0"/>
          </a:p>
          <a:p>
            <a:r>
              <a:rPr lang="da-DK" dirty="0" smtClean="0"/>
              <a:t>Ingen krav til udstedere af </a:t>
            </a:r>
            <a:r>
              <a:rPr lang="da-DK" dirty="0" err="1" smtClean="0"/>
              <a:t>NFT’er</a:t>
            </a:r>
            <a:r>
              <a:rPr lang="da-DK" dirty="0" smtClean="0"/>
              <a:t> og </a:t>
            </a:r>
            <a:r>
              <a:rPr lang="da-DK" dirty="0" err="1" smtClean="0"/>
              <a:t>utility</a:t>
            </a:r>
            <a:r>
              <a:rPr lang="da-DK" dirty="0" smtClean="0"/>
              <a:t> </a:t>
            </a:r>
            <a:r>
              <a:rPr lang="da-DK" dirty="0" err="1" smtClean="0"/>
              <a:t>tokens</a:t>
            </a:r>
            <a:r>
              <a:rPr lang="da-DK" dirty="0" smtClean="0"/>
              <a:t>, MEN krav til </a:t>
            </a:r>
            <a:r>
              <a:rPr lang="da-DK" dirty="0" err="1" smtClean="0"/>
              <a:t>kryptoaktivtjenester</a:t>
            </a:r>
            <a:r>
              <a:rPr lang="da-DK" dirty="0" smtClean="0"/>
              <a:t>, der udbyder aktiviteter med dem.</a:t>
            </a:r>
            <a:endParaRPr lang="da-DK" dirty="0" smtClean="0">
              <a:solidFill>
                <a:srgbClr val="FF0000"/>
              </a:solidFill>
            </a:endParaRPr>
          </a:p>
          <a:p>
            <a:pPr marL="0" indent="0">
              <a:buNone/>
            </a:pPr>
            <a:endParaRPr lang="da-DK" dirty="0"/>
          </a:p>
          <a:p>
            <a:r>
              <a:rPr lang="da-DK" dirty="0" err="1" smtClean="0"/>
              <a:t>Staking</a:t>
            </a:r>
            <a:r>
              <a:rPr lang="da-DK" dirty="0" smtClean="0"/>
              <a:t> og lånevirksomhed udgør ikke </a:t>
            </a:r>
            <a:r>
              <a:rPr lang="da-DK" dirty="0" err="1" smtClean="0"/>
              <a:t>kryptoaktivtjenester</a:t>
            </a:r>
            <a:endParaRPr lang="da-DK" dirty="0" smtClean="0"/>
          </a:p>
          <a:p>
            <a:endParaRPr lang="da-DK" dirty="0"/>
          </a:p>
          <a:p>
            <a:endParaRPr lang="da-DK" dirty="0"/>
          </a:p>
        </p:txBody>
      </p:sp>
      <p:sp>
        <p:nvSpPr>
          <p:cNvPr id="4" name="Pladsholder til tekst 3"/>
          <p:cNvSpPr>
            <a:spLocks noGrp="1"/>
          </p:cNvSpPr>
          <p:nvPr>
            <p:ph type="body" sz="quarter" idx="10"/>
          </p:nvPr>
        </p:nvSpPr>
        <p:spPr/>
        <p:txBody>
          <a:bodyPr/>
          <a:lstStyle/>
          <a:p>
            <a:r>
              <a:rPr lang="da-DK" dirty="0" smtClean="0"/>
              <a:t>7</a:t>
            </a:r>
            <a:endParaRPr lang="da-DK" dirty="0"/>
          </a:p>
        </p:txBody>
      </p:sp>
    </p:spTree>
    <p:extLst>
      <p:ext uri="{BB962C8B-B14F-4D97-AF65-F5344CB8AC3E}">
        <p14:creationId xmlns:p14="http://schemas.microsoft.com/office/powerpoint/2010/main" val="16936118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Undtagelser for visse regulerede virksomheder</a:t>
            </a:r>
          </a:p>
        </p:txBody>
      </p:sp>
      <p:sp>
        <p:nvSpPr>
          <p:cNvPr id="4" name="Pladsholder til tekst 3"/>
          <p:cNvSpPr>
            <a:spLocks noGrp="1"/>
          </p:cNvSpPr>
          <p:nvPr>
            <p:ph type="body" sz="quarter" idx="10"/>
          </p:nvPr>
        </p:nvSpPr>
        <p:spPr/>
        <p:txBody>
          <a:bodyPr/>
          <a:lstStyle/>
          <a:p>
            <a:r>
              <a:rPr lang="da-DK" dirty="0" smtClean="0"/>
              <a:t>8</a:t>
            </a:r>
            <a:endParaRPr lang="da-DK" dirty="0"/>
          </a:p>
        </p:txBody>
      </p:sp>
      <p:sp>
        <p:nvSpPr>
          <p:cNvPr id="5" name="Afrundet rektangel 4"/>
          <p:cNvSpPr/>
          <p:nvPr/>
        </p:nvSpPr>
        <p:spPr>
          <a:xfrm>
            <a:off x="503032" y="1252321"/>
            <a:ext cx="8029408" cy="4868262"/>
          </a:xfrm>
          <a:prstGeom prst="roundRect">
            <a:avLst/>
          </a:prstGeom>
          <a:solidFill>
            <a:srgbClr val="FFF4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7" name="Afrundet rektangel 6"/>
          <p:cNvSpPr/>
          <p:nvPr/>
        </p:nvSpPr>
        <p:spPr>
          <a:xfrm>
            <a:off x="3432376" y="1550312"/>
            <a:ext cx="2304256" cy="4334003"/>
          </a:xfrm>
          <a:prstGeom prst="roundRect">
            <a:avLst/>
          </a:prstGeom>
          <a:solidFill>
            <a:schemeClr val="accent4">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8" name="Afrundet rektangel 7"/>
          <p:cNvSpPr/>
          <p:nvPr/>
        </p:nvSpPr>
        <p:spPr>
          <a:xfrm>
            <a:off x="5926693" y="1550311"/>
            <a:ext cx="2304256" cy="4334003"/>
          </a:xfrm>
          <a:prstGeom prst="roundRect">
            <a:avLst/>
          </a:prstGeom>
          <a:solidFill>
            <a:schemeClr val="accent4">
              <a:lumMod val="20000"/>
              <a:lumOff val="8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Afrundet rektangel 5"/>
          <p:cNvSpPr/>
          <p:nvPr/>
        </p:nvSpPr>
        <p:spPr>
          <a:xfrm>
            <a:off x="879254" y="1563618"/>
            <a:ext cx="2412268" cy="4245668"/>
          </a:xfrm>
          <a:prstGeom prst="roundRect">
            <a:avLst/>
          </a:prstGeom>
          <a:solidFill>
            <a:schemeClr val="accent4">
              <a:lumMod val="20000"/>
              <a:lumOff val="80000"/>
              <a:alpha val="7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pic>
        <p:nvPicPr>
          <p:cNvPr id="11" name="Billede 10"/>
          <p:cNvPicPr>
            <a:picLocks noChangeAspect="1"/>
          </p:cNvPicPr>
          <p:nvPr/>
        </p:nvPicPr>
        <p:blipFill>
          <a:blip r:embed="rId3" cstate="print">
            <a:extLst>
              <a:ext uri="{BEBA8EAE-BF5A-486C-A8C5-ECC9F3942E4B}">
                <a14:imgProps xmlns:a14="http://schemas.microsoft.com/office/drawing/2010/main">
                  <a14:imgLayer r:embed="rId4">
                    <a14:imgEffect>
                      <a14:backgroundRemoval t="2878" b="96403" l="3808" r="94651">
                        <a14:foregroundMark x1="55757" y1="16341" x2="55757" y2="16341"/>
                        <a14:foregroundMark x1="32094" y1="75334" x2="32094" y2="75334"/>
                        <a14:foregroundMark x1="43246" y1="72148" x2="43246" y2="72148"/>
                        <a14:backgroundMark x1="50045" y1="32785" x2="50045" y2="32785"/>
                        <a14:backgroundMark x1="63735" y1="31655" x2="63735" y2="31655"/>
                        <a14:backgroundMark x1="54941" y1="13361" x2="54941" y2="13361"/>
                        <a14:backgroundMark x1="58205" y1="21480" x2="58205" y2="21480"/>
                      </a14:backgroundRemoval>
                    </a14:imgEffect>
                  </a14:imgLayer>
                </a14:imgProps>
              </a:ext>
              <a:ext uri="{28A0092B-C50C-407E-A947-70E740481C1C}">
                <a14:useLocalDpi xmlns:a14="http://schemas.microsoft.com/office/drawing/2010/main" val="0"/>
              </a:ext>
            </a:extLst>
          </a:blip>
          <a:stretch>
            <a:fillRect/>
          </a:stretch>
        </p:blipFill>
        <p:spPr>
          <a:xfrm>
            <a:off x="6320275" y="2188671"/>
            <a:ext cx="1582876" cy="1396088"/>
          </a:xfrm>
          <a:prstGeom prst="rect">
            <a:avLst/>
          </a:prstGeom>
        </p:spPr>
      </p:pic>
      <p:pic>
        <p:nvPicPr>
          <p:cNvPr id="9" name="Billede 8"/>
          <p:cNvPicPr>
            <a:picLocks noChangeAspect="1"/>
          </p:cNvPicPr>
          <p:nvPr/>
        </p:nvPicPr>
        <p:blipFill>
          <a:blip r:embed="rId5" cstate="print">
            <a:extLst>
              <a:ext uri="{BEBA8EAE-BF5A-486C-A8C5-ECC9F3942E4B}">
                <a14:imgProps xmlns:a14="http://schemas.microsoft.com/office/drawing/2010/main">
                  <a14:imgLayer r:embed="rId6">
                    <a14:imgEffect>
                      <a14:backgroundRemoval t="9981" b="97287" l="9937" r="89958">
                        <a14:foregroundMark x1="47146" y1="21415" x2="47146" y2="21415"/>
                        <a14:foregroundMark x1="68182" y1="23450" x2="68182" y2="23450"/>
                        <a14:foregroundMark x1="74947" y1="33818" x2="74947" y2="33818"/>
                        <a14:foregroundMark x1="29810" y1="37984" x2="29810" y2="37984"/>
                        <a14:foregroundMark x1="18499" y1="33818" x2="18499" y2="33818"/>
                        <a14:foregroundMark x1="58457" y1="97287" x2="58457" y2="97287"/>
                      </a14:backgroundRemoval>
                    </a14:imgEffect>
                  </a14:imgLayer>
                </a14:imgProps>
              </a:ext>
              <a:ext uri="{28A0092B-C50C-407E-A947-70E740481C1C}">
                <a14:useLocalDpi xmlns:a14="http://schemas.microsoft.com/office/drawing/2010/main" val="0"/>
              </a:ext>
            </a:extLst>
          </a:blip>
          <a:stretch>
            <a:fillRect/>
          </a:stretch>
        </p:blipFill>
        <p:spPr>
          <a:xfrm>
            <a:off x="1499557" y="2057255"/>
            <a:ext cx="1213848" cy="1324412"/>
          </a:xfrm>
          <a:prstGeom prst="rect">
            <a:avLst/>
          </a:prstGeom>
          <a:noFill/>
          <a:effectLst>
            <a:outerShdw blurRad="50800" dist="50800" dir="5400000" algn="ctr" rotWithShape="0">
              <a:srgbClr val="000000">
                <a:alpha val="20000"/>
              </a:srgbClr>
            </a:outerShdw>
          </a:effectLst>
        </p:spPr>
      </p:pic>
      <p:pic>
        <p:nvPicPr>
          <p:cNvPr id="10" name="Billede 9"/>
          <p:cNvPicPr>
            <a:picLocks noChangeAspect="1"/>
          </p:cNvPicPr>
          <p:nvPr/>
        </p:nvPicPr>
        <p:blipFill>
          <a:blip r:embed="rId7" cstate="print">
            <a:extLst>
              <a:ext uri="{BEBA8EAE-BF5A-486C-A8C5-ECC9F3942E4B}">
                <a14:imgProps xmlns:a14="http://schemas.microsoft.com/office/drawing/2010/main">
                  <a14:imgLayer r:embed="rId8">
                    <a14:imgEffect>
                      <a14:backgroundRemoval t="3971" b="97206" l="4967" r="98663">
                        <a14:foregroundMark x1="64470" y1="23382" x2="64470" y2="23382"/>
                        <a14:foregroundMark x1="74117" y1="33529" x2="74117" y2="33529"/>
                        <a14:foregroundMark x1="77077" y1="68529" x2="77077" y2="68529"/>
                      </a14:backgroundRemoval>
                    </a14:imgEffect>
                  </a14:imgLayer>
                </a14:imgProps>
              </a:ext>
              <a:ext uri="{28A0092B-C50C-407E-A947-70E740481C1C}">
                <a14:useLocalDpi xmlns:a14="http://schemas.microsoft.com/office/drawing/2010/main" val="0"/>
              </a:ext>
            </a:extLst>
          </a:blip>
          <a:stretch>
            <a:fillRect/>
          </a:stretch>
        </p:blipFill>
        <p:spPr>
          <a:xfrm>
            <a:off x="3818842" y="2391764"/>
            <a:ext cx="1523543" cy="989903"/>
          </a:xfrm>
          <a:prstGeom prst="rect">
            <a:avLst/>
          </a:prstGeom>
        </p:spPr>
      </p:pic>
      <p:sp>
        <p:nvSpPr>
          <p:cNvPr id="12" name="Tekstfelt 11"/>
          <p:cNvSpPr txBox="1"/>
          <p:nvPr/>
        </p:nvSpPr>
        <p:spPr>
          <a:xfrm>
            <a:off x="879254" y="1700808"/>
            <a:ext cx="2412268" cy="369332"/>
          </a:xfrm>
          <a:prstGeom prst="rect">
            <a:avLst/>
          </a:prstGeom>
          <a:noFill/>
        </p:spPr>
        <p:txBody>
          <a:bodyPr wrap="square" rtlCol="0">
            <a:spAutoFit/>
          </a:bodyPr>
          <a:lstStyle/>
          <a:p>
            <a:pPr algn="ctr"/>
            <a:r>
              <a:rPr lang="da-DK" b="1" dirty="0"/>
              <a:t>Kreditinstitut</a:t>
            </a:r>
          </a:p>
        </p:txBody>
      </p:sp>
      <p:sp>
        <p:nvSpPr>
          <p:cNvPr id="13" name="Tekstfelt 12"/>
          <p:cNvSpPr txBox="1"/>
          <p:nvPr/>
        </p:nvSpPr>
        <p:spPr>
          <a:xfrm>
            <a:off x="3291522" y="1698142"/>
            <a:ext cx="2412268" cy="369332"/>
          </a:xfrm>
          <a:prstGeom prst="rect">
            <a:avLst/>
          </a:prstGeom>
          <a:noFill/>
        </p:spPr>
        <p:txBody>
          <a:bodyPr wrap="square" rtlCol="0">
            <a:spAutoFit/>
          </a:bodyPr>
          <a:lstStyle/>
          <a:p>
            <a:pPr algn="ctr"/>
            <a:r>
              <a:rPr lang="da-DK" b="1" dirty="0"/>
              <a:t>E-pengeinstitut</a:t>
            </a:r>
          </a:p>
        </p:txBody>
      </p:sp>
      <p:sp>
        <p:nvSpPr>
          <p:cNvPr id="14" name="Tekstfelt 13"/>
          <p:cNvSpPr txBox="1"/>
          <p:nvPr/>
        </p:nvSpPr>
        <p:spPr>
          <a:xfrm>
            <a:off x="5877486" y="1701397"/>
            <a:ext cx="2412268" cy="369332"/>
          </a:xfrm>
          <a:prstGeom prst="rect">
            <a:avLst/>
          </a:prstGeom>
          <a:noFill/>
        </p:spPr>
        <p:txBody>
          <a:bodyPr wrap="square" rtlCol="0">
            <a:spAutoFit/>
          </a:bodyPr>
          <a:lstStyle/>
          <a:p>
            <a:pPr algn="ctr"/>
            <a:r>
              <a:rPr lang="da-DK" b="1" dirty="0"/>
              <a:t>Fondsmægler</a:t>
            </a:r>
          </a:p>
        </p:txBody>
      </p:sp>
      <p:sp>
        <p:nvSpPr>
          <p:cNvPr id="15" name="Tekstfelt 14"/>
          <p:cNvSpPr txBox="1"/>
          <p:nvPr/>
        </p:nvSpPr>
        <p:spPr>
          <a:xfrm>
            <a:off x="3716517" y="3679658"/>
            <a:ext cx="1728192" cy="830997"/>
          </a:xfrm>
          <a:prstGeom prst="rect">
            <a:avLst/>
          </a:prstGeom>
          <a:noFill/>
          <a:ln w="19050">
            <a:solidFill>
              <a:srgbClr val="1D5261"/>
            </a:solidFill>
          </a:ln>
        </p:spPr>
        <p:txBody>
          <a:bodyPr wrap="square" rtlCol="0">
            <a:spAutoFit/>
          </a:bodyPr>
          <a:lstStyle/>
          <a:p>
            <a:r>
              <a:rPr lang="en-US" sz="1200" dirty="0"/>
              <a:t>when providing payment services with crypto-assets or issuing e-money </a:t>
            </a:r>
            <a:r>
              <a:rPr lang="en-US" sz="1200" dirty="0" smtClean="0"/>
              <a:t>tokens</a:t>
            </a:r>
            <a:endParaRPr lang="da-DK" sz="1200" dirty="0"/>
          </a:p>
        </p:txBody>
      </p:sp>
      <p:sp>
        <p:nvSpPr>
          <p:cNvPr id="16" name="Tekstfelt 15"/>
          <p:cNvSpPr txBox="1"/>
          <p:nvPr/>
        </p:nvSpPr>
        <p:spPr>
          <a:xfrm>
            <a:off x="1221292" y="3679657"/>
            <a:ext cx="1728192" cy="1015663"/>
          </a:xfrm>
          <a:prstGeom prst="rect">
            <a:avLst/>
          </a:prstGeom>
          <a:noFill/>
          <a:ln w="19050">
            <a:solidFill>
              <a:srgbClr val="1D5261"/>
            </a:solidFill>
          </a:ln>
        </p:spPr>
        <p:txBody>
          <a:bodyPr wrap="square" rtlCol="0">
            <a:spAutoFit/>
          </a:bodyPr>
          <a:lstStyle/>
          <a:p>
            <a:r>
              <a:rPr lang="en-US" sz="1200" dirty="0"/>
              <a:t>when issuing asset-referenced </a:t>
            </a:r>
            <a:r>
              <a:rPr lang="en-US" sz="1200" dirty="0" smtClean="0"/>
              <a:t>tokens, e-money tokens </a:t>
            </a:r>
            <a:r>
              <a:rPr lang="en-US" sz="1200" dirty="0"/>
              <a:t>or providing crypto-asset services</a:t>
            </a:r>
            <a:endParaRPr lang="da-DK" sz="1200" dirty="0"/>
          </a:p>
        </p:txBody>
      </p:sp>
      <p:sp>
        <p:nvSpPr>
          <p:cNvPr id="17" name="Tekstfelt 16"/>
          <p:cNvSpPr txBox="1"/>
          <p:nvPr/>
        </p:nvSpPr>
        <p:spPr>
          <a:xfrm>
            <a:off x="6250362" y="3693899"/>
            <a:ext cx="1728192" cy="1384995"/>
          </a:xfrm>
          <a:prstGeom prst="rect">
            <a:avLst/>
          </a:prstGeom>
          <a:noFill/>
          <a:ln w="19050">
            <a:solidFill>
              <a:srgbClr val="1D5261"/>
            </a:solidFill>
          </a:ln>
        </p:spPr>
        <p:txBody>
          <a:bodyPr wrap="square" rtlCol="0">
            <a:spAutoFit/>
          </a:bodyPr>
          <a:lstStyle/>
          <a:p>
            <a:r>
              <a:rPr lang="en-US" sz="1200" dirty="0"/>
              <a:t>when only providing crypto-asset services equivalent to the investment services and activities for which they are </a:t>
            </a:r>
            <a:r>
              <a:rPr lang="en-US" sz="1200" dirty="0" err="1"/>
              <a:t>authorised</a:t>
            </a:r>
            <a:r>
              <a:rPr lang="en-US" sz="1200" dirty="0"/>
              <a:t> under MiFID II</a:t>
            </a:r>
            <a:endParaRPr lang="da-DK" sz="1200" dirty="0"/>
          </a:p>
        </p:txBody>
      </p:sp>
    </p:spTree>
    <p:extLst>
      <p:ext uri="{BB962C8B-B14F-4D97-AF65-F5344CB8AC3E}">
        <p14:creationId xmlns:p14="http://schemas.microsoft.com/office/powerpoint/2010/main" val="2067106508"/>
      </p:ext>
    </p:extLst>
  </p:cSld>
  <p:clrMapOvr>
    <a:masterClrMapping/>
  </p:clrMapOvr>
  <p:timing>
    <p:tnLst>
      <p:par>
        <p:cTn id="1" dur="indefinite" restart="never" nodeType="tmRoot"/>
      </p:par>
    </p:tnLst>
  </p:timing>
</p:sld>
</file>

<file path=ppt/theme/theme1.xml><?xml version="1.0" encoding="utf-8"?>
<a:theme xmlns:a="http://schemas.openxmlformats.org/drawingml/2006/main" name="Udkast til diasmaster FT">
  <a:themeElements>
    <a:clrScheme name="FT farver">
      <a:dk1>
        <a:sysClr val="windowText" lastClr="000000"/>
      </a:dk1>
      <a:lt1>
        <a:sysClr val="window" lastClr="FFFFFF"/>
      </a:lt1>
      <a:dk2>
        <a:srgbClr val="5F1A15"/>
      </a:dk2>
      <a:lt2>
        <a:srgbClr val="F0E1CD"/>
      </a:lt2>
      <a:accent1>
        <a:srgbClr val="990000"/>
      </a:accent1>
      <a:accent2>
        <a:srgbClr val="FF9933"/>
      </a:accent2>
      <a:accent3>
        <a:srgbClr val="00505F"/>
      </a:accent3>
      <a:accent4>
        <a:srgbClr val="82A0AA"/>
      </a:accent4>
      <a:accent5>
        <a:srgbClr val="1E5F32"/>
      </a:accent5>
      <a:accent6>
        <a:srgbClr val="9BD2AA"/>
      </a:accent6>
      <a:hlink>
        <a:srgbClr val="990000"/>
      </a:hlink>
      <a:folHlink>
        <a:srgbClr val="FF9933"/>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rugerdefineret design">
  <a:themeElements>
    <a:clrScheme name="FT">
      <a:dk1>
        <a:srgbClr val="000000"/>
      </a:dk1>
      <a:lt1>
        <a:srgbClr val="FFFFFF"/>
      </a:lt1>
      <a:dk2>
        <a:srgbClr val="990000"/>
      </a:dk2>
      <a:lt2>
        <a:srgbClr val="FFFFFF"/>
      </a:lt2>
      <a:accent1>
        <a:srgbClr val="FF9933"/>
      </a:accent1>
      <a:accent2>
        <a:srgbClr val="00505F"/>
      </a:accent2>
      <a:accent3>
        <a:srgbClr val="82A0AA"/>
      </a:accent3>
      <a:accent4>
        <a:srgbClr val="1E5F32"/>
      </a:accent4>
      <a:accent5>
        <a:srgbClr val="9BD2AA"/>
      </a:accent5>
      <a:accent6>
        <a:srgbClr val="F0E1CD"/>
      </a:accent6>
      <a:hlink>
        <a:srgbClr val="990000"/>
      </a:hlink>
      <a:folHlink>
        <a:srgbClr val="99000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FT præsentation</Template>
  <TotalTime>21604</TotalTime>
  <Words>1395</Words>
  <Application>Microsoft Office PowerPoint</Application>
  <PresentationFormat>Skærmshow (4:3)</PresentationFormat>
  <Paragraphs>250</Paragraphs>
  <Slides>15</Slides>
  <Notes>12</Notes>
  <HiddenSlides>0</HiddenSlides>
  <MMClips>0</MMClips>
  <ScaleCrop>false</ScaleCrop>
  <HeadingPairs>
    <vt:vector size="6" baseType="variant">
      <vt:variant>
        <vt:lpstr>Benyttede skrifttyper</vt:lpstr>
      </vt:variant>
      <vt:variant>
        <vt:i4>7</vt:i4>
      </vt:variant>
      <vt:variant>
        <vt:lpstr>Tema</vt:lpstr>
      </vt:variant>
      <vt:variant>
        <vt:i4>2</vt:i4>
      </vt:variant>
      <vt:variant>
        <vt:lpstr>Slidetitler</vt:lpstr>
      </vt:variant>
      <vt:variant>
        <vt:i4>15</vt:i4>
      </vt:variant>
    </vt:vector>
  </HeadingPairs>
  <TitlesOfParts>
    <vt:vector size="24" baseType="lpstr">
      <vt:lpstr>Arial</vt:lpstr>
      <vt:lpstr>Calibri</vt:lpstr>
      <vt:lpstr>Calibri Light</vt:lpstr>
      <vt:lpstr>Cambria Math</vt:lpstr>
      <vt:lpstr>Constantia</vt:lpstr>
      <vt:lpstr>inherit</vt:lpstr>
      <vt:lpstr>Wingdings</vt:lpstr>
      <vt:lpstr>Udkast til diasmaster FT</vt:lpstr>
      <vt:lpstr>Brugerdefineret design</vt:lpstr>
      <vt:lpstr>PowerPoint-præsentation</vt:lpstr>
      <vt:lpstr>Finanstilsynets stillingstagen indtil videre</vt:lpstr>
      <vt:lpstr>Digital Finans – sikre loven matcher innovationen</vt:lpstr>
      <vt:lpstr>Indhold - MiCA</vt:lpstr>
      <vt:lpstr>Anvendelsesområde</vt:lpstr>
      <vt:lpstr>Definitioner – de forskellige kryptoaktiver</vt:lpstr>
      <vt:lpstr>Aktiviteter efter MiCA</vt:lpstr>
      <vt:lpstr>Pointer der ikke fremgik af forrige slide</vt:lpstr>
      <vt:lpstr>Undtagelser for visse regulerede virksomheder</vt:lpstr>
      <vt:lpstr>Undtagelser for udstedere af ”andre kryptoaktiver”</vt:lpstr>
      <vt:lpstr>Informationsforpligtigelser for udstedere</vt:lpstr>
      <vt:lpstr>Minimumsrettigheder</vt:lpstr>
      <vt:lpstr>To grader af regulering ”stablecoins”</vt:lpstr>
      <vt:lpstr>Finanstilsynets arbejdsgruppe for Blockchain og DeFi</vt:lpstr>
      <vt:lpstr>Finanstilsynet perspektiv på Decentral Finans (DeFi) </vt:lpstr>
    </vt:vector>
  </TitlesOfParts>
  <Company>Finanstilsynet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Danny Dehghani (FT)</dc:creator>
  <cp:lastModifiedBy>Jacob Filbert Hejl (FT)</cp:lastModifiedBy>
  <cp:revision>102</cp:revision>
  <dcterms:created xsi:type="dcterms:W3CDTF">2022-05-23T08:42:55Z</dcterms:created>
  <dcterms:modified xsi:type="dcterms:W3CDTF">2022-06-14T08:42:18Z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6bd9ddd1-4d20-43f6-abfa-fc3c07406f94_Enabled">
    <vt:lpwstr>true</vt:lpwstr>
  </property>
  <property fmtid="{D5CDD505-2E9C-101B-9397-08002B2CF9AE}" pid="3" name="MSIP_Label_6bd9ddd1-4d20-43f6-abfa-fc3c07406f94_SetDate">
    <vt:lpwstr>2022-06-03T09:25:39Z</vt:lpwstr>
  </property>
  <property fmtid="{D5CDD505-2E9C-101B-9397-08002B2CF9AE}" pid="4" name="MSIP_Label_6bd9ddd1-4d20-43f6-abfa-fc3c07406f94_Method">
    <vt:lpwstr>Standard</vt:lpwstr>
  </property>
  <property fmtid="{D5CDD505-2E9C-101B-9397-08002B2CF9AE}" pid="5" name="MSIP_Label_6bd9ddd1-4d20-43f6-abfa-fc3c07406f94_Name">
    <vt:lpwstr>Commission Use</vt:lpwstr>
  </property>
  <property fmtid="{D5CDD505-2E9C-101B-9397-08002B2CF9AE}" pid="6" name="MSIP_Label_6bd9ddd1-4d20-43f6-abfa-fc3c07406f94_SiteId">
    <vt:lpwstr>b24c8b06-522c-46fe-9080-70926f8dddb1</vt:lpwstr>
  </property>
  <property fmtid="{D5CDD505-2E9C-101B-9397-08002B2CF9AE}" pid="7" name="MSIP_Label_6bd9ddd1-4d20-43f6-abfa-fc3c07406f94_ActionId">
    <vt:lpwstr>090d0345-fdaa-4dfe-8df8-5a77ec1162e0</vt:lpwstr>
  </property>
  <property fmtid="{D5CDD505-2E9C-101B-9397-08002B2CF9AE}" pid="8" name="MSIP_Label_6bd9ddd1-4d20-43f6-abfa-fc3c07406f94_ContentBits">
    <vt:lpwstr>0</vt:lpwstr>
  </property>
</Properties>
</file>